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Barlow Semi Condensed Light"/>
      <p:regular r:id="rId16"/>
      <p:bold r:id="rId17"/>
      <p:italic r:id="rId18"/>
      <p:boldItalic r:id="rId19"/>
    </p:embeddedFont>
    <p:embeddedFont>
      <p:font typeface="Lato"/>
      <p:regular r:id="rId20"/>
      <p:bold r:id="rId21"/>
      <p:italic r:id="rId22"/>
      <p:boldItalic r:id="rId23"/>
    </p:embeddedFont>
    <p:embeddedFont>
      <p:font typeface="Helvetica Neue"/>
      <p:regular r:id="rId24"/>
      <p:bold r:id="rId25"/>
      <p:italic r:id="rId26"/>
      <p:boldItalic r:id="rId27"/>
    </p:embeddedFont>
    <p:embeddedFont>
      <p:font typeface="Catamaran Medium"/>
      <p:regular r:id="rId28"/>
      <p:bold r:id="rId29"/>
    </p:embeddedFont>
    <p:embeddedFont>
      <p:font typeface="Archiv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04E5816-2319-467D-BD5D-F0E4E719B925}">
  <a:tblStyle styleId="{504E5816-2319-467D-BD5D-F0E4E719B925}"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8754604-29D6-4C45-82B9-21604D6A1A89}"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22" Type="http://schemas.openxmlformats.org/officeDocument/2006/relationships/font" Target="fonts/Lato-italic.fntdata"/><Relationship Id="rId21" Type="http://schemas.openxmlformats.org/officeDocument/2006/relationships/font" Target="fonts/Lato-bold.fntdata"/><Relationship Id="rId24" Type="http://schemas.openxmlformats.org/officeDocument/2006/relationships/font" Target="fonts/HelveticaNeue-regular.fntdata"/><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HelveticaNeue-italic.fntdata"/><Relationship Id="rId25" Type="http://schemas.openxmlformats.org/officeDocument/2006/relationships/font" Target="fonts/HelveticaNeue-bold.fntdata"/><Relationship Id="rId28" Type="http://schemas.openxmlformats.org/officeDocument/2006/relationships/font" Target="fonts/CatamaranMedium-regular.fntdata"/><Relationship Id="rId27" Type="http://schemas.openxmlformats.org/officeDocument/2006/relationships/font" Target="fonts/HelveticaNeue-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CatamaranMedium-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Archivo-bold.fntdata"/><Relationship Id="rId30" Type="http://schemas.openxmlformats.org/officeDocument/2006/relationships/font" Target="fonts/Archivo-regular.fntdata"/><Relationship Id="rId11" Type="http://schemas.openxmlformats.org/officeDocument/2006/relationships/slide" Target="slides/slide5.xml"/><Relationship Id="rId33" Type="http://schemas.openxmlformats.org/officeDocument/2006/relationships/font" Target="fonts/Archivo-boldItalic.fntdata"/><Relationship Id="rId10" Type="http://schemas.openxmlformats.org/officeDocument/2006/relationships/slide" Target="slides/slide4.xml"/><Relationship Id="rId32" Type="http://schemas.openxmlformats.org/officeDocument/2006/relationships/font" Target="fonts/Archivo-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BarlowSemiCondensedLight-bold.fntdata"/><Relationship Id="rId16" Type="http://schemas.openxmlformats.org/officeDocument/2006/relationships/font" Target="fonts/BarlowSemiCondensedLight-regular.fntdata"/><Relationship Id="rId19" Type="http://schemas.openxmlformats.org/officeDocument/2006/relationships/font" Target="fonts/BarlowSemiCondensedLight-boldItalic.fntdata"/><Relationship Id="rId18" Type="http://schemas.openxmlformats.org/officeDocument/2006/relationships/font" Target="fonts/BarlowSemiCondensedLight-italic.fntdata"/></Relationships>
</file>

<file path=ppt/media/image1.png>
</file>

<file path=ppt/media/image10.jpg>
</file>

<file path=ppt/media/image11.png>
</file>

<file path=ppt/media/image12.gif>
</file>

<file path=ppt/media/image13.png>
</file>

<file path=ppt/media/image14.jpg>
</file>

<file path=ppt/media/image15.jpg>
</file>

<file path=ppt/media/image16.jpg>
</file>

<file path=ppt/media/image17.jpg>
</file>

<file path=ppt/media/image18.jpg>
</file>

<file path=ppt/media/image19.png>
</file>

<file path=ppt/media/image2.png>
</file>

<file path=ppt/media/image20.jpg>
</file>

<file path=ppt/media/image21.jpg>
</file>

<file path=ppt/media/image22.png>
</file>

<file path=ppt/media/image23.jpg>
</file>

<file path=ppt/media/image24.jpg>
</file>

<file path=ppt/media/image25.jp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55eee64d81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55eee64d81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55eee64d81_0_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55eee64d81_0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55eee64d81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55eee64d81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55eee64d81_0_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55eee64d81_0_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55eee64d81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55eee64d81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55eee64d81_0_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55eee64d81_0_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55eee83fa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55eee83fa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55eee83fa4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55eee83fa4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1.png"/><Relationship Id="rId11" Type="http://schemas.openxmlformats.org/officeDocument/2006/relationships/image" Target="../media/image13.png"/><Relationship Id="rId10" Type="http://schemas.openxmlformats.org/officeDocument/2006/relationships/image" Target="../media/image7.png"/><Relationship Id="rId9" Type="http://schemas.openxmlformats.org/officeDocument/2006/relationships/image" Target="../media/image9.png"/><Relationship Id="rId5" Type="http://schemas.openxmlformats.org/officeDocument/2006/relationships/image" Target="../media/image8.png"/><Relationship Id="rId6" Type="http://schemas.openxmlformats.org/officeDocument/2006/relationships/image" Target="../media/image5.png"/><Relationship Id="rId7" Type="http://schemas.openxmlformats.org/officeDocument/2006/relationships/image" Target="../media/image3.png"/><Relationship Id="rId8"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image" Target="../media/image2.png"/><Relationship Id="rId5" Type="http://schemas.openxmlformats.org/officeDocument/2006/relationships/hyperlink" Target="http://ultralytics.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jpg"/><Relationship Id="rId4" Type="http://schemas.openxmlformats.org/officeDocument/2006/relationships/image" Target="../media/image6.png"/><Relationship Id="rId5" Type="http://schemas.openxmlformats.org/officeDocument/2006/relationships/image" Target="../media/image27.png"/><Relationship Id="rId6" Type="http://schemas.openxmlformats.org/officeDocument/2006/relationships/hyperlink" Target="https://www.lakera.ai/insights/pre-trained-poor-generalization" TargetMode="External"/><Relationship Id="rId7" Type="http://schemas.openxmlformats.org/officeDocument/2006/relationships/hyperlink" Target="http://ultralytics.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jpg"/><Relationship Id="rId4" Type="http://schemas.openxmlformats.org/officeDocument/2006/relationships/image" Target="../media/image22.png"/><Relationship Id="rId5" Type="http://schemas.openxmlformats.org/officeDocument/2006/relationships/image" Target="../media/image29.png"/><Relationship Id="rId6" Type="http://schemas.openxmlformats.org/officeDocument/2006/relationships/image" Target="../media/image12.gif"/><Relationship Id="rId7" Type="http://schemas.openxmlformats.org/officeDocument/2006/relationships/hyperlink" Target="http://github.com/obss/sahi" TargetMode="External"/></Relationships>
</file>

<file path=ppt/slides/_rels/slide7.xml.rels><?xml version="1.0" encoding="UTF-8" standalone="yes"?><Relationships xmlns="http://schemas.openxmlformats.org/package/2006/relationships"><Relationship Id="rId11" Type="http://schemas.openxmlformats.org/officeDocument/2006/relationships/image" Target="../media/image18.jpg"/><Relationship Id="rId10" Type="http://schemas.openxmlformats.org/officeDocument/2006/relationships/image" Target="../media/image21.jpg"/><Relationship Id="rId13" Type="http://schemas.openxmlformats.org/officeDocument/2006/relationships/image" Target="../media/image20.jpg"/><Relationship Id="rId12" Type="http://schemas.openxmlformats.org/officeDocument/2006/relationships/image" Target="../media/image25.jpg"/><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jpg"/><Relationship Id="rId4" Type="http://schemas.openxmlformats.org/officeDocument/2006/relationships/image" Target="../media/image15.jpg"/><Relationship Id="rId9" Type="http://schemas.openxmlformats.org/officeDocument/2006/relationships/image" Target="../media/image24.jpg"/><Relationship Id="rId5" Type="http://schemas.openxmlformats.org/officeDocument/2006/relationships/image" Target="../media/image17.jpg"/><Relationship Id="rId6" Type="http://schemas.openxmlformats.org/officeDocument/2006/relationships/image" Target="../media/image16.jpg"/><Relationship Id="rId7" Type="http://schemas.openxmlformats.org/officeDocument/2006/relationships/image" Target="../media/image23.jpg"/><Relationship Id="rId8"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jpg"/><Relationship Id="rId4" Type="http://schemas.openxmlformats.org/officeDocument/2006/relationships/image" Target="../media/image19.png"/><Relationship Id="rId5"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nvSpPr>
        <p:spPr>
          <a:xfrm>
            <a:off x="211850" y="1809200"/>
            <a:ext cx="36591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lt1"/>
                </a:solidFill>
                <a:latin typeface="Lato"/>
                <a:ea typeface="Lato"/>
                <a:cs typeface="Lato"/>
                <a:sym typeface="Lato"/>
              </a:rPr>
              <a:t>Team Detectron</a:t>
            </a:r>
            <a:endParaRPr sz="3000">
              <a:solidFill>
                <a:schemeClr val="lt1"/>
              </a:solidFill>
              <a:latin typeface="Lato"/>
              <a:ea typeface="Lato"/>
              <a:cs typeface="Lato"/>
              <a:sym typeface="Lato"/>
            </a:endParaRPr>
          </a:p>
          <a:p>
            <a:pPr indent="0" lvl="0" marL="0" rtl="0" algn="l">
              <a:spcBef>
                <a:spcPts val="0"/>
              </a:spcBef>
              <a:spcAft>
                <a:spcPts val="0"/>
              </a:spcAft>
              <a:buNone/>
            </a:pPr>
            <a:r>
              <a:t/>
            </a:r>
            <a:endParaRPr sz="3000">
              <a:solidFill>
                <a:schemeClr val="lt1"/>
              </a:solidFill>
              <a:latin typeface="Lato"/>
              <a:ea typeface="Lato"/>
              <a:cs typeface="Lato"/>
              <a:sym typeface="Lato"/>
            </a:endParaRPr>
          </a:p>
          <a:p>
            <a:pPr indent="0" lvl="0" marL="0" rtl="0" algn="l">
              <a:spcBef>
                <a:spcPts val="0"/>
              </a:spcBef>
              <a:spcAft>
                <a:spcPts val="0"/>
              </a:spcAft>
              <a:buNone/>
            </a:pPr>
            <a:r>
              <a:t/>
            </a:r>
            <a:endParaRPr sz="2000">
              <a:solidFill>
                <a:schemeClr val="lt1"/>
              </a:solidFill>
              <a:latin typeface="Lato"/>
              <a:ea typeface="Lato"/>
              <a:cs typeface="Lato"/>
              <a:sym typeface="Lato"/>
            </a:endParaRPr>
          </a:p>
          <a:p>
            <a:pPr indent="0" lvl="0" marL="0" rtl="0" algn="l">
              <a:spcBef>
                <a:spcPts val="0"/>
              </a:spcBef>
              <a:spcAft>
                <a:spcPts val="0"/>
              </a:spcAft>
              <a:buNone/>
            </a:pPr>
            <a:r>
              <a:rPr lang="en" sz="1600">
                <a:solidFill>
                  <a:schemeClr val="lt1"/>
                </a:solidFill>
                <a:latin typeface="Lato"/>
                <a:ea typeface="Lato"/>
                <a:cs typeface="Lato"/>
                <a:sym typeface="Lato"/>
              </a:rPr>
              <a:t>DePondFi '23 </a:t>
            </a:r>
            <a:endParaRPr sz="1600">
              <a:solidFill>
                <a:schemeClr val="lt1"/>
              </a:solidFill>
              <a:latin typeface="Lato"/>
              <a:ea typeface="Lato"/>
              <a:cs typeface="Lato"/>
              <a:sym typeface="Lato"/>
            </a:endParaRPr>
          </a:p>
          <a:p>
            <a:pPr indent="0" lvl="0" marL="0" rtl="0" algn="l">
              <a:spcBef>
                <a:spcPts val="0"/>
              </a:spcBef>
              <a:spcAft>
                <a:spcPts val="0"/>
              </a:spcAft>
              <a:buNone/>
            </a:pPr>
            <a:r>
              <a:rPr lang="en" sz="1600">
                <a:solidFill>
                  <a:schemeClr val="lt1"/>
                </a:solidFill>
                <a:latin typeface="Lato"/>
                <a:ea typeface="Lato"/>
                <a:cs typeface="Lato"/>
                <a:sym typeface="Lato"/>
              </a:rPr>
              <a:t>Detection of Pond Fish 2023 Challenge</a:t>
            </a:r>
            <a:endParaRPr sz="1600">
              <a:solidFill>
                <a:schemeClr val="lt1"/>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55" name="Google Shape;55;p13"/>
          <p:cNvSpPr txBox="1"/>
          <p:nvPr/>
        </p:nvSpPr>
        <p:spPr>
          <a:xfrm>
            <a:off x="7285200" y="4820400"/>
            <a:ext cx="18588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rPr>
              <a:t>*</a:t>
            </a:r>
            <a:r>
              <a:rPr lang="en" sz="800">
                <a:solidFill>
                  <a:schemeClr val="lt1"/>
                </a:solidFill>
              </a:rPr>
              <a:t>actual model predictions</a:t>
            </a:r>
            <a:endParaRPr sz="800">
              <a:solidFill>
                <a:schemeClr val="lt1"/>
              </a:solidFill>
            </a:endParaRPr>
          </a:p>
        </p:txBody>
      </p:sp>
      <p:cxnSp>
        <p:nvCxnSpPr>
          <p:cNvPr id="56" name="Google Shape;56;p13"/>
          <p:cNvCxnSpPr/>
          <p:nvPr/>
        </p:nvCxnSpPr>
        <p:spPr>
          <a:xfrm>
            <a:off x="3139175" y="1810850"/>
            <a:ext cx="480600" cy="321900"/>
          </a:xfrm>
          <a:prstGeom prst="straightConnector1">
            <a:avLst/>
          </a:prstGeom>
          <a:noFill/>
          <a:ln cap="flat" cmpd="sng" w="28575">
            <a:solidFill>
              <a:schemeClr val="lt1"/>
            </a:solidFill>
            <a:prstDash val="solid"/>
            <a:round/>
            <a:headEnd len="med" w="med" type="oval"/>
            <a:tailEnd len="med" w="med" type="oval"/>
          </a:ln>
        </p:spPr>
      </p:cxnSp>
      <p:cxnSp>
        <p:nvCxnSpPr>
          <p:cNvPr id="57" name="Google Shape;57;p13"/>
          <p:cNvCxnSpPr/>
          <p:nvPr/>
        </p:nvCxnSpPr>
        <p:spPr>
          <a:xfrm flipH="1">
            <a:off x="3184825" y="1780550"/>
            <a:ext cx="4500" cy="386100"/>
          </a:xfrm>
          <a:prstGeom prst="straightConnector1">
            <a:avLst/>
          </a:prstGeom>
          <a:noFill/>
          <a:ln cap="flat" cmpd="sng" w="28575">
            <a:solidFill>
              <a:schemeClr val="lt1"/>
            </a:solidFill>
            <a:prstDash val="solid"/>
            <a:round/>
            <a:headEnd len="med" w="med" type="oval"/>
            <a:tailEnd len="med" w="med" type="oval"/>
          </a:ln>
        </p:spPr>
      </p:cxnSp>
      <p:cxnSp>
        <p:nvCxnSpPr>
          <p:cNvPr id="58" name="Google Shape;58;p13"/>
          <p:cNvCxnSpPr/>
          <p:nvPr/>
        </p:nvCxnSpPr>
        <p:spPr>
          <a:xfrm>
            <a:off x="3193225" y="2166500"/>
            <a:ext cx="2700" cy="293700"/>
          </a:xfrm>
          <a:prstGeom prst="straightConnector1">
            <a:avLst/>
          </a:prstGeom>
          <a:noFill/>
          <a:ln cap="flat" cmpd="sng" w="28575">
            <a:solidFill>
              <a:schemeClr val="lt1"/>
            </a:solidFill>
            <a:prstDash val="solid"/>
            <a:round/>
            <a:headEnd len="med" w="med" type="none"/>
            <a:tailEnd len="med" w="med" type="oval"/>
          </a:ln>
        </p:spPr>
      </p:cxnSp>
      <p:cxnSp>
        <p:nvCxnSpPr>
          <p:cNvPr id="59" name="Google Shape;59;p13"/>
          <p:cNvCxnSpPr/>
          <p:nvPr/>
        </p:nvCxnSpPr>
        <p:spPr>
          <a:xfrm flipH="1" rot="10800000">
            <a:off x="3232475" y="2152200"/>
            <a:ext cx="282900" cy="236700"/>
          </a:xfrm>
          <a:prstGeom prst="straightConnector1">
            <a:avLst/>
          </a:prstGeom>
          <a:noFill/>
          <a:ln cap="flat" cmpd="sng" w="28575">
            <a:solidFill>
              <a:schemeClr val="lt1"/>
            </a:solidFill>
            <a:prstDash val="solid"/>
            <a:round/>
            <a:headEnd len="med" w="med" type="none"/>
            <a:tailEnd len="med" w="med" type="none"/>
          </a:ln>
        </p:spPr>
      </p:cxnSp>
      <p:pic>
        <p:nvPicPr>
          <p:cNvPr id="60" name="Google Shape;60;p13"/>
          <p:cNvPicPr preferRelativeResize="0"/>
          <p:nvPr/>
        </p:nvPicPr>
        <p:blipFill>
          <a:blip r:embed="rId4">
            <a:alphaModFix/>
          </a:blip>
          <a:stretch>
            <a:fillRect/>
          </a:stretch>
        </p:blipFill>
        <p:spPr>
          <a:xfrm>
            <a:off x="4571998" y="574100"/>
            <a:ext cx="4003108" cy="39952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4" name="Shape 64"/>
        <p:cNvGrpSpPr/>
        <p:nvPr/>
      </p:nvGrpSpPr>
      <p:grpSpPr>
        <a:xfrm>
          <a:off x="0" y="0"/>
          <a:ext cx="0" cy="0"/>
          <a:chOff x="0" y="0"/>
          <a:chExt cx="0" cy="0"/>
        </a:xfrm>
      </p:grpSpPr>
      <p:sp>
        <p:nvSpPr>
          <p:cNvPr id="65" name="Google Shape;65;p14"/>
          <p:cNvSpPr txBox="1"/>
          <p:nvPr/>
        </p:nvSpPr>
        <p:spPr>
          <a:xfrm>
            <a:off x="1294650" y="0"/>
            <a:ext cx="65547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3000">
                <a:solidFill>
                  <a:schemeClr val="lt1"/>
                </a:solidFill>
                <a:latin typeface="Catamaran Medium"/>
                <a:ea typeface="Catamaran Medium"/>
                <a:cs typeface="Catamaran Medium"/>
                <a:sym typeface="Catamaran Medium"/>
              </a:rPr>
              <a:t>The GOAL</a:t>
            </a:r>
            <a:endParaRPr sz="3000">
              <a:solidFill>
                <a:srgbClr val="FFFFFF"/>
              </a:solidFill>
              <a:latin typeface="Barlow Semi Condensed Light"/>
              <a:ea typeface="Barlow Semi Condensed Light"/>
              <a:cs typeface="Barlow Semi Condensed Light"/>
              <a:sym typeface="Barlow Semi Condensed Light"/>
            </a:endParaRPr>
          </a:p>
        </p:txBody>
      </p:sp>
      <p:pic>
        <p:nvPicPr>
          <p:cNvPr id="66" name="Google Shape;66;p14"/>
          <p:cNvPicPr preferRelativeResize="0"/>
          <p:nvPr/>
        </p:nvPicPr>
        <p:blipFill rotWithShape="1">
          <a:blip r:embed="rId4">
            <a:alphaModFix/>
          </a:blip>
          <a:srcRect b="3050" l="2299" r="3458" t="7767"/>
          <a:stretch/>
        </p:blipFill>
        <p:spPr>
          <a:xfrm>
            <a:off x="4761150" y="3463250"/>
            <a:ext cx="4134025" cy="1495675"/>
          </a:xfrm>
          <a:prstGeom prst="rect">
            <a:avLst/>
          </a:prstGeom>
          <a:noFill/>
          <a:ln>
            <a:noFill/>
          </a:ln>
        </p:spPr>
      </p:pic>
      <p:sp>
        <p:nvSpPr>
          <p:cNvPr id="67" name="Google Shape;67;p14"/>
          <p:cNvSpPr/>
          <p:nvPr/>
        </p:nvSpPr>
        <p:spPr>
          <a:xfrm>
            <a:off x="5669864" y="3592631"/>
            <a:ext cx="347700" cy="222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4"/>
          <p:cNvPicPr preferRelativeResize="0"/>
          <p:nvPr/>
        </p:nvPicPr>
        <p:blipFill>
          <a:blip r:embed="rId5">
            <a:alphaModFix/>
          </a:blip>
          <a:stretch>
            <a:fillRect/>
          </a:stretch>
        </p:blipFill>
        <p:spPr>
          <a:xfrm>
            <a:off x="807300" y="982350"/>
            <a:ext cx="1250449" cy="1223200"/>
          </a:xfrm>
          <a:prstGeom prst="rect">
            <a:avLst/>
          </a:prstGeom>
          <a:noFill/>
          <a:ln>
            <a:noFill/>
          </a:ln>
        </p:spPr>
      </p:pic>
      <p:sp>
        <p:nvSpPr>
          <p:cNvPr id="69" name="Google Shape;69;p14"/>
          <p:cNvSpPr txBox="1"/>
          <p:nvPr/>
        </p:nvSpPr>
        <p:spPr>
          <a:xfrm>
            <a:off x="807300" y="1936075"/>
            <a:ext cx="13476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lt1"/>
                </a:solidFill>
              </a:rPr>
              <a:t>Research</a:t>
            </a:r>
            <a:r>
              <a:rPr lang="en" sz="1100">
                <a:solidFill>
                  <a:schemeClr val="lt1"/>
                </a:solidFill>
              </a:rPr>
              <a:t> existing object detection algorithms</a:t>
            </a:r>
            <a:endParaRPr sz="1100">
              <a:solidFill>
                <a:schemeClr val="lt1"/>
              </a:solidFill>
            </a:endParaRPr>
          </a:p>
        </p:txBody>
      </p:sp>
      <p:pic>
        <p:nvPicPr>
          <p:cNvPr id="70" name="Google Shape;70;p14"/>
          <p:cNvPicPr preferRelativeResize="0"/>
          <p:nvPr/>
        </p:nvPicPr>
        <p:blipFill rotWithShape="1">
          <a:blip r:embed="rId6">
            <a:alphaModFix/>
          </a:blip>
          <a:srcRect b="12349" l="4404" r="7154" t="12258"/>
          <a:stretch/>
        </p:blipFill>
        <p:spPr>
          <a:xfrm>
            <a:off x="2039375" y="2820297"/>
            <a:ext cx="1013200" cy="863828"/>
          </a:xfrm>
          <a:prstGeom prst="rect">
            <a:avLst/>
          </a:prstGeom>
          <a:noFill/>
          <a:ln>
            <a:noFill/>
          </a:ln>
        </p:spPr>
      </p:pic>
      <p:sp>
        <p:nvSpPr>
          <p:cNvPr id="71" name="Google Shape;71;p14"/>
          <p:cNvSpPr txBox="1"/>
          <p:nvPr/>
        </p:nvSpPr>
        <p:spPr>
          <a:xfrm>
            <a:off x="1638325" y="3684125"/>
            <a:ext cx="18153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lt1"/>
                </a:solidFill>
              </a:rPr>
              <a:t>Implement and benchmark the algorithm</a:t>
            </a:r>
            <a:endParaRPr sz="1100">
              <a:solidFill>
                <a:schemeClr val="lt1"/>
              </a:solidFill>
            </a:endParaRPr>
          </a:p>
        </p:txBody>
      </p:sp>
      <p:sp>
        <p:nvSpPr>
          <p:cNvPr id="72" name="Google Shape;72;p14"/>
          <p:cNvSpPr txBox="1"/>
          <p:nvPr/>
        </p:nvSpPr>
        <p:spPr>
          <a:xfrm>
            <a:off x="5687950" y="2567625"/>
            <a:ext cx="18153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lt1"/>
                </a:solidFill>
              </a:rPr>
              <a:t>Accurate + Optimal Fish Detection</a:t>
            </a:r>
            <a:endParaRPr sz="1100">
              <a:solidFill>
                <a:schemeClr val="lt1"/>
              </a:solidFill>
            </a:endParaRPr>
          </a:p>
        </p:txBody>
      </p:sp>
      <p:pic>
        <p:nvPicPr>
          <p:cNvPr id="73" name="Google Shape;73;p14"/>
          <p:cNvPicPr preferRelativeResize="0"/>
          <p:nvPr/>
        </p:nvPicPr>
        <p:blipFill rotWithShape="1">
          <a:blip r:embed="rId7">
            <a:alphaModFix/>
          </a:blip>
          <a:srcRect b="17535" l="14216" r="13617" t="16613"/>
          <a:stretch/>
        </p:blipFill>
        <p:spPr>
          <a:xfrm>
            <a:off x="3157450" y="1090525"/>
            <a:ext cx="1019409" cy="930225"/>
          </a:xfrm>
          <a:prstGeom prst="rect">
            <a:avLst/>
          </a:prstGeom>
          <a:noFill/>
          <a:ln>
            <a:noFill/>
          </a:ln>
        </p:spPr>
      </p:pic>
      <p:sp>
        <p:nvSpPr>
          <p:cNvPr id="74" name="Google Shape;74;p14"/>
          <p:cNvSpPr txBox="1"/>
          <p:nvPr/>
        </p:nvSpPr>
        <p:spPr>
          <a:xfrm>
            <a:off x="2856250" y="2020825"/>
            <a:ext cx="16218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lt1"/>
                </a:solidFill>
              </a:rPr>
              <a:t>Improvise the pipeline for Robustness</a:t>
            </a:r>
            <a:endParaRPr sz="1100">
              <a:solidFill>
                <a:schemeClr val="lt1"/>
              </a:solidFill>
            </a:endParaRPr>
          </a:p>
        </p:txBody>
      </p:sp>
      <p:pic>
        <p:nvPicPr>
          <p:cNvPr id="75" name="Google Shape;75;p14"/>
          <p:cNvPicPr preferRelativeResize="0"/>
          <p:nvPr/>
        </p:nvPicPr>
        <p:blipFill>
          <a:blip r:embed="rId8">
            <a:alphaModFix/>
          </a:blip>
          <a:stretch>
            <a:fillRect/>
          </a:stretch>
        </p:blipFill>
        <p:spPr>
          <a:xfrm>
            <a:off x="5763525" y="901974"/>
            <a:ext cx="1557962" cy="1533640"/>
          </a:xfrm>
          <a:prstGeom prst="rect">
            <a:avLst/>
          </a:prstGeom>
          <a:noFill/>
          <a:ln>
            <a:noFill/>
          </a:ln>
        </p:spPr>
      </p:pic>
      <p:pic>
        <p:nvPicPr>
          <p:cNvPr id="76" name="Google Shape;76;p14"/>
          <p:cNvPicPr preferRelativeResize="0"/>
          <p:nvPr/>
        </p:nvPicPr>
        <p:blipFill>
          <a:blip r:embed="rId9">
            <a:alphaModFix/>
          </a:blip>
          <a:stretch>
            <a:fillRect/>
          </a:stretch>
        </p:blipFill>
        <p:spPr>
          <a:xfrm>
            <a:off x="7523875" y="1261838"/>
            <a:ext cx="405150" cy="405150"/>
          </a:xfrm>
          <a:prstGeom prst="rect">
            <a:avLst/>
          </a:prstGeom>
          <a:noFill/>
          <a:ln>
            <a:noFill/>
          </a:ln>
        </p:spPr>
      </p:pic>
      <p:sp>
        <p:nvSpPr>
          <p:cNvPr id="77" name="Google Shape;77;p14"/>
          <p:cNvSpPr/>
          <p:nvPr/>
        </p:nvSpPr>
        <p:spPr>
          <a:xfrm rot="5398469">
            <a:off x="2209075" y="297650"/>
            <a:ext cx="673800" cy="1254600"/>
          </a:xfrm>
          <a:prstGeom prst="curvedRightArrow">
            <a:avLst>
              <a:gd fmla="val 25000" name="adj1"/>
              <a:gd fmla="val 77171"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rot="-1752046">
            <a:off x="1124226" y="2659836"/>
            <a:ext cx="673948" cy="1137689"/>
          </a:xfrm>
          <a:prstGeom prst="curvedRightArrow">
            <a:avLst>
              <a:gd fmla="val 25000" name="adj1"/>
              <a:gd fmla="val 77171"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rot="-9388195">
            <a:off x="3378406" y="2497925"/>
            <a:ext cx="674047" cy="1181191"/>
          </a:xfrm>
          <a:prstGeom prst="curvedRightArrow">
            <a:avLst>
              <a:gd fmla="val 25000" name="adj1"/>
              <a:gd fmla="val 77171"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 name="Google Shape;80;p14"/>
          <p:cNvPicPr preferRelativeResize="0"/>
          <p:nvPr/>
        </p:nvPicPr>
        <p:blipFill rotWithShape="1">
          <a:blip r:embed="rId10">
            <a:alphaModFix/>
          </a:blip>
          <a:srcRect b="6287" l="11993" r="6586" t="8519"/>
          <a:stretch/>
        </p:blipFill>
        <p:spPr>
          <a:xfrm>
            <a:off x="7503250" y="1735894"/>
            <a:ext cx="446400" cy="533869"/>
          </a:xfrm>
          <a:prstGeom prst="rect">
            <a:avLst/>
          </a:prstGeom>
          <a:noFill/>
          <a:ln>
            <a:noFill/>
          </a:ln>
        </p:spPr>
      </p:pic>
      <p:pic>
        <p:nvPicPr>
          <p:cNvPr id="81" name="Google Shape;81;p14"/>
          <p:cNvPicPr preferRelativeResize="0"/>
          <p:nvPr/>
        </p:nvPicPr>
        <p:blipFill>
          <a:blip r:embed="rId11">
            <a:alphaModFix/>
          </a:blip>
          <a:stretch>
            <a:fillRect/>
          </a:stretch>
        </p:blipFill>
        <p:spPr>
          <a:xfrm rot="5400000">
            <a:off x="4439063" y="1334311"/>
            <a:ext cx="1092350" cy="862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5"/>
          <p:cNvSpPr txBox="1"/>
          <p:nvPr/>
        </p:nvSpPr>
        <p:spPr>
          <a:xfrm>
            <a:off x="1294650" y="41500"/>
            <a:ext cx="65547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rgbClr val="FFFFFF"/>
                </a:solidFill>
                <a:latin typeface="Catamaran Medium"/>
                <a:ea typeface="Catamaran Medium"/>
                <a:cs typeface="Catamaran Medium"/>
                <a:sym typeface="Catamaran Medium"/>
              </a:rPr>
              <a:t>Why YOLO?</a:t>
            </a:r>
            <a:endParaRPr sz="3000">
              <a:solidFill>
                <a:srgbClr val="FFFFFF"/>
              </a:solidFill>
              <a:latin typeface="Catamaran Medium"/>
              <a:ea typeface="Catamaran Medium"/>
              <a:cs typeface="Catamaran Medium"/>
              <a:sym typeface="Catamaran Medium"/>
            </a:endParaRPr>
          </a:p>
        </p:txBody>
      </p:sp>
      <p:pic>
        <p:nvPicPr>
          <p:cNvPr id="87" name="Google Shape;87;p15"/>
          <p:cNvPicPr preferRelativeResize="0"/>
          <p:nvPr/>
        </p:nvPicPr>
        <p:blipFill>
          <a:blip r:embed="rId4">
            <a:alphaModFix/>
          </a:blip>
          <a:stretch>
            <a:fillRect/>
          </a:stretch>
        </p:blipFill>
        <p:spPr>
          <a:xfrm>
            <a:off x="1726288" y="655375"/>
            <a:ext cx="5691423" cy="3898951"/>
          </a:xfrm>
          <a:prstGeom prst="rect">
            <a:avLst/>
          </a:prstGeom>
          <a:noFill/>
          <a:ln>
            <a:noFill/>
          </a:ln>
        </p:spPr>
      </p:pic>
      <p:sp>
        <p:nvSpPr>
          <p:cNvPr id="88" name="Google Shape;88;p15"/>
          <p:cNvSpPr txBox="1"/>
          <p:nvPr/>
        </p:nvSpPr>
        <p:spPr>
          <a:xfrm>
            <a:off x="1226150" y="4554325"/>
            <a:ext cx="759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YOLO outperforms transformers on COCO dataset  </a:t>
            </a:r>
            <a:r>
              <a:rPr lang="en">
                <a:solidFill>
                  <a:schemeClr val="accent1"/>
                </a:solidFill>
              </a:rPr>
              <a:t>[https://arxiv.org/pdf/2207.02696.pdf]</a:t>
            </a:r>
            <a:endParaRPr>
              <a:solidFill>
                <a:schemeClr val="accen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Google Shape;93;p16"/>
          <p:cNvSpPr txBox="1"/>
          <p:nvPr/>
        </p:nvSpPr>
        <p:spPr>
          <a:xfrm>
            <a:off x="1294650" y="41500"/>
            <a:ext cx="65547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rgbClr val="FFFFFF"/>
                </a:solidFill>
                <a:latin typeface="Catamaran Medium"/>
                <a:ea typeface="Catamaran Medium"/>
                <a:cs typeface="Catamaran Medium"/>
                <a:sym typeface="Catamaran Medium"/>
              </a:rPr>
              <a:t>YOLOv8</a:t>
            </a:r>
            <a:endParaRPr sz="3000">
              <a:solidFill>
                <a:srgbClr val="FFFFFF"/>
              </a:solidFill>
              <a:latin typeface="Catamaran Medium"/>
              <a:ea typeface="Catamaran Medium"/>
              <a:cs typeface="Catamaran Medium"/>
              <a:sym typeface="Catamaran Medium"/>
            </a:endParaRPr>
          </a:p>
        </p:txBody>
      </p:sp>
      <p:pic>
        <p:nvPicPr>
          <p:cNvPr id="94" name="Google Shape;94;p16"/>
          <p:cNvPicPr preferRelativeResize="0"/>
          <p:nvPr/>
        </p:nvPicPr>
        <p:blipFill>
          <a:blip r:embed="rId4">
            <a:alphaModFix/>
          </a:blip>
          <a:stretch>
            <a:fillRect/>
          </a:stretch>
        </p:blipFill>
        <p:spPr>
          <a:xfrm>
            <a:off x="152400" y="914400"/>
            <a:ext cx="8839204" cy="3314701"/>
          </a:xfrm>
          <a:prstGeom prst="rect">
            <a:avLst/>
          </a:prstGeom>
          <a:noFill/>
          <a:ln>
            <a:noFill/>
          </a:ln>
        </p:spPr>
      </p:pic>
      <p:sp>
        <p:nvSpPr>
          <p:cNvPr id="95" name="Google Shape;95;p16"/>
          <p:cNvSpPr txBox="1"/>
          <p:nvPr/>
        </p:nvSpPr>
        <p:spPr>
          <a:xfrm>
            <a:off x="1672950" y="4324175"/>
            <a:ext cx="5798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rPr>
              <a:t>YOLOv8 compared with other YOLO models  </a:t>
            </a:r>
            <a:r>
              <a:rPr lang="en">
                <a:solidFill>
                  <a:schemeClr val="accent1"/>
                </a:solidFill>
              </a:rPr>
              <a:t>[</a:t>
            </a:r>
            <a:r>
              <a:rPr lang="en">
                <a:solidFill>
                  <a:schemeClr val="accent1"/>
                </a:solidFill>
                <a:uFill>
                  <a:noFill/>
                </a:uFill>
                <a:hlinkClick r:id="rId5">
                  <a:extLst>
                    <a:ext uri="{A12FA001-AC4F-418D-AE19-62706E023703}">
                      <ahyp:hlinkClr val="tx"/>
                    </a:ext>
                  </a:extLst>
                </a:hlinkClick>
              </a:rPr>
              <a:t>ultralytics.com</a:t>
            </a:r>
            <a:r>
              <a:rPr lang="en">
                <a:solidFill>
                  <a:schemeClr val="accent1"/>
                </a:solidFill>
              </a:rPr>
              <a:t>]</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17"/>
          <p:cNvSpPr txBox="1"/>
          <p:nvPr/>
        </p:nvSpPr>
        <p:spPr>
          <a:xfrm>
            <a:off x="1294650" y="41500"/>
            <a:ext cx="65547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rgbClr val="FFFFFF"/>
                </a:solidFill>
                <a:latin typeface="Catamaran Medium"/>
                <a:ea typeface="Catamaran Medium"/>
                <a:cs typeface="Catamaran Medium"/>
                <a:sym typeface="Catamaran Medium"/>
              </a:rPr>
              <a:t>Experimentations</a:t>
            </a:r>
            <a:endParaRPr sz="3000">
              <a:solidFill>
                <a:srgbClr val="FFFFFF"/>
              </a:solidFill>
              <a:latin typeface="Catamaran Medium"/>
              <a:ea typeface="Catamaran Medium"/>
              <a:cs typeface="Catamaran Medium"/>
              <a:sym typeface="Catamaran Medium"/>
            </a:endParaRPr>
          </a:p>
        </p:txBody>
      </p:sp>
      <p:graphicFrame>
        <p:nvGraphicFramePr>
          <p:cNvPr id="101" name="Google Shape;101;p17"/>
          <p:cNvGraphicFramePr/>
          <p:nvPr/>
        </p:nvGraphicFramePr>
        <p:xfrm>
          <a:off x="268469" y="978025"/>
          <a:ext cx="3000000" cy="3000000"/>
        </p:xfrm>
        <a:graphic>
          <a:graphicData uri="http://schemas.openxmlformats.org/drawingml/2006/table">
            <a:tbl>
              <a:tblPr>
                <a:noFill/>
                <a:tableStyleId>{504E5816-2319-467D-BD5D-F0E4E719B925}</a:tableStyleId>
              </a:tblPr>
              <a:tblGrid>
                <a:gridCol w="988600"/>
                <a:gridCol w="642075"/>
                <a:gridCol w="1151650"/>
                <a:gridCol w="907050"/>
              </a:tblGrid>
              <a:tr h="409850">
                <a:tc>
                  <a:txBody>
                    <a:bodyPr/>
                    <a:lstStyle/>
                    <a:p>
                      <a:pPr indent="0" lvl="0" marL="0" rtl="0" algn="ctr">
                        <a:spcBef>
                          <a:spcPts val="0"/>
                        </a:spcBef>
                        <a:spcAft>
                          <a:spcPts val="0"/>
                        </a:spcAft>
                        <a:buNone/>
                      </a:pPr>
                      <a:r>
                        <a:rPr b="1" lang="en" sz="1000">
                          <a:solidFill>
                            <a:schemeClr val="lt1"/>
                          </a:solidFill>
                        </a:rPr>
                        <a:t>Model </a:t>
                      </a:r>
                      <a:endParaRPr b="1"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000">
                          <a:solidFill>
                            <a:schemeClr val="lt1"/>
                          </a:solidFill>
                        </a:rPr>
                        <a:t>mAP50</a:t>
                      </a:r>
                      <a:endParaRPr b="1" sz="1000">
                        <a:solidFill>
                          <a:schemeClr val="lt1"/>
                        </a:solidFill>
                      </a:endParaRPr>
                    </a:p>
                    <a:p>
                      <a:pPr indent="0" lvl="0" marL="0" rtl="0" algn="ctr">
                        <a:spcBef>
                          <a:spcPts val="0"/>
                        </a:spcBef>
                        <a:spcAft>
                          <a:spcPts val="0"/>
                        </a:spcAft>
                        <a:buNone/>
                      </a:pPr>
                      <a:r>
                        <a:rPr b="1" lang="en" sz="800">
                          <a:solidFill>
                            <a:schemeClr val="lt1"/>
                          </a:solidFill>
                        </a:rPr>
                        <a:t>val</a:t>
                      </a:r>
                      <a:endParaRPr b="1" sz="8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en" sz="1000">
                          <a:solidFill>
                            <a:schemeClr val="lt1"/>
                          </a:solidFill>
                        </a:rPr>
                        <a:t>  </a:t>
                      </a:r>
                      <a:r>
                        <a:rPr b="1" lang="en" sz="1000">
                          <a:solidFill>
                            <a:schemeClr val="lt1"/>
                          </a:solidFill>
                        </a:rPr>
                        <a:t>Inference Time*</a:t>
                      </a:r>
                      <a:endParaRPr b="1" sz="1000">
                        <a:solidFill>
                          <a:schemeClr val="lt1"/>
                        </a:solidFill>
                      </a:endParaRPr>
                    </a:p>
                    <a:p>
                      <a:pPr indent="0" lvl="0" marL="0" rtl="0" algn="ctr">
                        <a:spcBef>
                          <a:spcPts val="0"/>
                        </a:spcBef>
                        <a:spcAft>
                          <a:spcPts val="0"/>
                        </a:spcAft>
                        <a:buNone/>
                      </a:pPr>
                      <a:r>
                        <a:rPr b="1" lang="en" sz="800">
                          <a:solidFill>
                            <a:schemeClr val="lt1"/>
                          </a:solidFill>
                        </a:rPr>
                        <a:t>Tesla </a:t>
                      </a:r>
                      <a:r>
                        <a:rPr b="1" lang="en" sz="800">
                          <a:solidFill>
                            <a:schemeClr val="lt1"/>
                          </a:solidFill>
                        </a:rPr>
                        <a:t>T4, TensorRT</a:t>
                      </a:r>
                      <a:endParaRPr b="1" sz="8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000">
                          <a:solidFill>
                            <a:schemeClr val="lt1"/>
                          </a:solidFill>
                        </a:rPr>
                        <a:t>Parameters</a:t>
                      </a:r>
                      <a:endParaRPr b="1"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31575">
                <a:tc>
                  <a:txBody>
                    <a:bodyPr/>
                    <a:lstStyle/>
                    <a:p>
                      <a:pPr indent="0" lvl="0" marL="0" rtl="0" algn="ctr">
                        <a:spcBef>
                          <a:spcPts val="0"/>
                        </a:spcBef>
                        <a:spcAft>
                          <a:spcPts val="0"/>
                        </a:spcAft>
                        <a:buNone/>
                      </a:pPr>
                      <a:r>
                        <a:rPr lang="en" sz="1000">
                          <a:solidFill>
                            <a:schemeClr val="lt1"/>
                          </a:solidFill>
                        </a:rPr>
                        <a:t>YOLOv8n</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0.915</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34.17 sec</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3.2 M</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31575">
                <a:tc>
                  <a:txBody>
                    <a:bodyPr/>
                    <a:lstStyle/>
                    <a:p>
                      <a:pPr indent="0" lvl="0" marL="0" rtl="0" algn="ctr">
                        <a:spcBef>
                          <a:spcPts val="0"/>
                        </a:spcBef>
                        <a:spcAft>
                          <a:spcPts val="0"/>
                        </a:spcAft>
                        <a:buNone/>
                      </a:pPr>
                      <a:r>
                        <a:rPr lang="en" sz="1000">
                          <a:solidFill>
                            <a:schemeClr val="lt1"/>
                          </a:solidFill>
                        </a:rPr>
                        <a:t>YOLOv8s</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0.922</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42.94 sec</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11.2 M</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31575">
                <a:tc>
                  <a:txBody>
                    <a:bodyPr/>
                    <a:lstStyle/>
                    <a:p>
                      <a:pPr indent="0" lvl="0" marL="0" rtl="0" algn="ctr">
                        <a:spcBef>
                          <a:spcPts val="0"/>
                        </a:spcBef>
                        <a:spcAft>
                          <a:spcPts val="0"/>
                        </a:spcAft>
                        <a:buNone/>
                      </a:pPr>
                      <a:r>
                        <a:rPr lang="en" sz="1000">
                          <a:solidFill>
                            <a:schemeClr val="lt1"/>
                          </a:solidFill>
                        </a:rPr>
                        <a:t>YOLOv8m</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0.922</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46.78 sec</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25.9 M</a:t>
                      </a:r>
                      <a:endParaRPr sz="1000">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bl>
          </a:graphicData>
        </a:graphic>
      </p:graphicFrame>
      <p:pic>
        <p:nvPicPr>
          <p:cNvPr id="102" name="Google Shape;102;p17"/>
          <p:cNvPicPr preferRelativeResize="0"/>
          <p:nvPr/>
        </p:nvPicPr>
        <p:blipFill>
          <a:blip r:embed="rId4">
            <a:alphaModFix/>
          </a:blip>
          <a:stretch>
            <a:fillRect/>
          </a:stretch>
        </p:blipFill>
        <p:spPr>
          <a:xfrm>
            <a:off x="378275" y="3004575"/>
            <a:ext cx="3424276" cy="1202175"/>
          </a:xfrm>
          <a:prstGeom prst="rect">
            <a:avLst/>
          </a:prstGeom>
          <a:noFill/>
          <a:ln>
            <a:noFill/>
          </a:ln>
        </p:spPr>
      </p:pic>
      <p:sp>
        <p:nvSpPr>
          <p:cNvPr id="103" name="Google Shape;103;p17"/>
          <p:cNvSpPr txBox="1"/>
          <p:nvPr/>
        </p:nvSpPr>
        <p:spPr>
          <a:xfrm>
            <a:off x="378275" y="2341400"/>
            <a:ext cx="3743700" cy="32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i="1" lang="en" sz="900">
                <a:solidFill>
                  <a:schemeClr val="lt1"/>
                </a:solidFill>
              </a:rPr>
              <a:t>*Total Inference Time calculated on given 1100 Test Images</a:t>
            </a:r>
            <a:endParaRPr sz="1300">
              <a:solidFill>
                <a:schemeClr val="lt1"/>
              </a:solidFill>
            </a:endParaRPr>
          </a:p>
        </p:txBody>
      </p:sp>
      <p:pic>
        <p:nvPicPr>
          <p:cNvPr id="104" name="Google Shape;104;p17"/>
          <p:cNvPicPr preferRelativeResize="0"/>
          <p:nvPr/>
        </p:nvPicPr>
        <p:blipFill>
          <a:blip r:embed="rId5">
            <a:alphaModFix/>
          </a:blip>
          <a:stretch>
            <a:fillRect/>
          </a:stretch>
        </p:blipFill>
        <p:spPr>
          <a:xfrm>
            <a:off x="4361851" y="978025"/>
            <a:ext cx="4483375" cy="2154351"/>
          </a:xfrm>
          <a:prstGeom prst="rect">
            <a:avLst/>
          </a:prstGeom>
          <a:noFill/>
          <a:ln>
            <a:noFill/>
          </a:ln>
        </p:spPr>
      </p:pic>
      <p:sp>
        <p:nvSpPr>
          <p:cNvPr id="105" name="Google Shape;105;p17"/>
          <p:cNvSpPr txBox="1"/>
          <p:nvPr/>
        </p:nvSpPr>
        <p:spPr>
          <a:xfrm>
            <a:off x="4487200" y="3132375"/>
            <a:ext cx="4403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accent1"/>
                </a:solidFill>
                <a:uFill>
                  <a:noFill/>
                </a:uFill>
                <a:hlinkClick r:id="rId6">
                  <a:extLst>
                    <a:ext uri="{A12FA001-AC4F-418D-AE19-62706E023703}">
                      <ahyp:hlinkClr val="tx"/>
                    </a:ext>
                  </a:extLst>
                </a:hlinkClick>
              </a:rPr>
              <a:t>www.lakera.ai/insights/pre-trained-poor-generalization</a:t>
            </a:r>
            <a:endParaRPr sz="1200">
              <a:solidFill>
                <a:schemeClr val="accent1"/>
              </a:solidFill>
            </a:endParaRPr>
          </a:p>
        </p:txBody>
      </p:sp>
      <p:sp>
        <p:nvSpPr>
          <p:cNvPr id="106" name="Google Shape;106;p17"/>
          <p:cNvSpPr txBox="1"/>
          <p:nvPr/>
        </p:nvSpPr>
        <p:spPr>
          <a:xfrm>
            <a:off x="4316975" y="2664500"/>
            <a:ext cx="588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1"/>
                </a:solidFill>
              </a:rPr>
              <a:t>Lower </a:t>
            </a:r>
            <a:endParaRPr sz="700">
              <a:solidFill>
                <a:schemeClr val="dk1"/>
              </a:solidFill>
            </a:endParaRPr>
          </a:p>
          <a:p>
            <a:pPr indent="0" lvl="0" marL="0" rtl="0" algn="l">
              <a:spcBef>
                <a:spcPts val="0"/>
              </a:spcBef>
              <a:spcAft>
                <a:spcPts val="0"/>
              </a:spcAft>
              <a:buNone/>
            </a:pPr>
            <a:r>
              <a:rPr lang="en" sz="700">
                <a:solidFill>
                  <a:schemeClr val="dk1"/>
                </a:solidFill>
              </a:rPr>
              <a:t>is better</a:t>
            </a:r>
            <a:endParaRPr sz="700">
              <a:solidFill>
                <a:schemeClr val="dk1"/>
              </a:solidFill>
            </a:endParaRPr>
          </a:p>
        </p:txBody>
      </p:sp>
      <p:sp>
        <p:nvSpPr>
          <p:cNvPr id="107" name="Google Shape;107;p17"/>
          <p:cNvSpPr txBox="1"/>
          <p:nvPr/>
        </p:nvSpPr>
        <p:spPr>
          <a:xfrm>
            <a:off x="4361788" y="3534700"/>
            <a:ext cx="44835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lt1"/>
                </a:solidFill>
              </a:rPr>
              <a:t>“Larger models are not universally better. Within the YOLO family, there is no significant and consistent increase in robustness as models expand and in some risk factors like Image quality, it even gets worse.”</a:t>
            </a:r>
            <a:endParaRPr i="1">
              <a:solidFill>
                <a:schemeClr val="lt1"/>
              </a:solidFill>
            </a:endParaRPr>
          </a:p>
        </p:txBody>
      </p:sp>
      <p:sp>
        <p:nvSpPr>
          <p:cNvPr id="108" name="Google Shape;108;p17"/>
          <p:cNvSpPr txBox="1"/>
          <p:nvPr/>
        </p:nvSpPr>
        <p:spPr>
          <a:xfrm>
            <a:off x="83500" y="4206750"/>
            <a:ext cx="4403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lt1"/>
                </a:solidFill>
              </a:rPr>
              <a:t>YOLO model sizes</a:t>
            </a:r>
            <a:r>
              <a:rPr lang="en" sz="1200">
                <a:solidFill>
                  <a:schemeClr val="accent1"/>
                </a:solidFill>
              </a:rPr>
              <a:t> [</a:t>
            </a:r>
            <a:r>
              <a:rPr lang="en" sz="1200">
                <a:solidFill>
                  <a:schemeClr val="accent1"/>
                </a:solidFill>
                <a:uFill>
                  <a:noFill/>
                </a:uFill>
                <a:hlinkClick r:id="rId7">
                  <a:extLst>
                    <a:ext uri="{A12FA001-AC4F-418D-AE19-62706E023703}">
                      <ahyp:hlinkClr val="tx"/>
                    </a:ext>
                  </a:extLst>
                </a:hlinkClick>
              </a:rPr>
              <a:t>ultralytics.com</a:t>
            </a:r>
            <a:r>
              <a:rPr lang="en" sz="1200">
                <a:solidFill>
                  <a:schemeClr val="accent1"/>
                </a:solidFill>
              </a:rPr>
              <a:t>]</a:t>
            </a:r>
            <a:endParaRPr sz="1200">
              <a:solidFill>
                <a:schemeClr val="accent1"/>
              </a:solidFill>
            </a:endParaRPr>
          </a:p>
        </p:txBody>
      </p:sp>
      <p:sp>
        <p:nvSpPr>
          <p:cNvPr id="109" name="Google Shape;109;p17"/>
          <p:cNvSpPr txBox="1"/>
          <p:nvPr/>
        </p:nvSpPr>
        <p:spPr>
          <a:xfrm>
            <a:off x="8570050" y="129300"/>
            <a:ext cx="5154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999999"/>
                </a:solidFill>
                <a:latin typeface="Archivo"/>
                <a:ea typeface="Archivo"/>
                <a:cs typeface="Archivo"/>
                <a:sym typeface="Archivo"/>
              </a:rPr>
              <a:t>#1</a:t>
            </a:r>
            <a:endParaRPr sz="1700">
              <a:solidFill>
                <a:srgbClr val="999999"/>
              </a:solidFill>
              <a:latin typeface="Archivo"/>
              <a:ea typeface="Archivo"/>
              <a:cs typeface="Archivo"/>
              <a:sym typeface="Archiv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pic>
        <p:nvPicPr>
          <p:cNvPr id="114" name="Google Shape;114;p18"/>
          <p:cNvPicPr preferRelativeResize="0"/>
          <p:nvPr/>
        </p:nvPicPr>
        <p:blipFill>
          <a:blip r:embed="rId4">
            <a:alphaModFix/>
          </a:blip>
          <a:stretch>
            <a:fillRect/>
          </a:stretch>
        </p:blipFill>
        <p:spPr>
          <a:xfrm>
            <a:off x="4328167" y="2839225"/>
            <a:ext cx="1921922" cy="1610020"/>
          </a:xfrm>
          <a:prstGeom prst="rect">
            <a:avLst/>
          </a:prstGeom>
          <a:noFill/>
          <a:ln>
            <a:noFill/>
          </a:ln>
        </p:spPr>
      </p:pic>
      <p:pic>
        <p:nvPicPr>
          <p:cNvPr id="115" name="Google Shape;115;p18"/>
          <p:cNvPicPr preferRelativeResize="0"/>
          <p:nvPr/>
        </p:nvPicPr>
        <p:blipFill>
          <a:blip r:embed="rId5">
            <a:alphaModFix/>
          </a:blip>
          <a:stretch>
            <a:fillRect/>
          </a:stretch>
        </p:blipFill>
        <p:spPr>
          <a:xfrm>
            <a:off x="6580436" y="2839225"/>
            <a:ext cx="1921922" cy="1610016"/>
          </a:xfrm>
          <a:prstGeom prst="rect">
            <a:avLst/>
          </a:prstGeom>
          <a:noFill/>
          <a:ln>
            <a:noFill/>
          </a:ln>
        </p:spPr>
      </p:pic>
      <p:sp>
        <p:nvSpPr>
          <p:cNvPr id="116" name="Google Shape;116;p18"/>
          <p:cNvSpPr txBox="1"/>
          <p:nvPr/>
        </p:nvSpPr>
        <p:spPr>
          <a:xfrm>
            <a:off x="4301088" y="4585395"/>
            <a:ext cx="1976100" cy="523200"/>
          </a:xfrm>
          <a:prstGeom prst="rect">
            <a:avLst/>
          </a:prstGeom>
          <a:noFill/>
          <a:ln>
            <a:noFill/>
          </a:ln>
        </p:spPr>
        <p:txBody>
          <a:bodyPr anchorCtr="0" anchor="t" bIns="91425" lIns="91425" spcFirstLastPara="1" rIns="91425" wrap="square" tIns="91425">
            <a:spAutoFit/>
          </a:bodyPr>
          <a:lstStyle/>
          <a:p>
            <a:pPr indent="0" lvl="0" marL="0" rtl="0" algn="ctr">
              <a:spcBef>
                <a:spcPts val="1200"/>
              </a:spcBef>
              <a:spcAft>
                <a:spcPts val="1200"/>
              </a:spcAft>
              <a:buClr>
                <a:schemeClr val="dk1"/>
              </a:buClr>
              <a:buSzPts val="1100"/>
              <a:buFont typeface="Arial"/>
              <a:buNone/>
            </a:pPr>
            <a:r>
              <a:rPr lang="en" sz="1100">
                <a:solidFill>
                  <a:schemeClr val="lt1"/>
                </a:solidFill>
              </a:rPr>
              <a:t>Prediction with </a:t>
            </a:r>
            <a:r>
              <a:rPr b="1" lang="en" sz="1100">
                <a:solidFill>
                  <a:schemeClr val="lt1"/>
                </a:solidFill>
              </a:rPr>
              <a:t>YOLOv8n+SAHI</a:t>
            </a:r>
            <a:endParaRPr>
              <a:solidFill>
                <a:schemeClr val="lt1"/>
              </a:solidFill>
            </a:endParaRPr>
          </a:p>
        </p:txBody>
      </p:sp>
      <p:sp>
        <p:nvSpPr>
          <p:cNvPr id="117" name="Google Shape;117;p18"/>
          <p:cNvSpPr txBox="1"/>
          <p:nvPr/>
        </p:nvSpPr>
        <p:spPr>
          <a:xfrm>
            <a:off x="6553357" y="4585395"/>
            <a:ext cx="1976100" cy="354000"/>
          </a:xfrm>
          <a:prstGeom prst="rect">
            <a:avLst/>
          </a:prstGeom>
          <a:noFill/>
          <a:ln>
            <a:noFill/>
          </a:ln>
        </p:spPr>
        <p:txBody>
          <a:bodyPr anchorCtr="0" anchor="t" bIns="91425" lIns="91425" spcFirstLastPara="1" rIns="91425" wrap="square" tIns="91425">
            <a:spAutoFit/>
          </a:bodyPr>
          <a:lstStyle/>
          <a:p>
            <a:pPr indent="0" lvl="0" marL="0" rtl="0" algn="ctr">
              <a:spcBef>
                <a:spcPts val="1200"/>
              </a:spcBef>
              <a:spcAft>
                <a:spcPts val="1200"/>
              </a:spcAft>
              <a:buNone/>
            </a:pPr>
            <a:r>
              <a:rPr lang="en" sz="1100">
                <a:solidFill>
                  <a:schemeClr val="lt1"/>
                </a:solidFill>
              </a:rPr>
              <a:t>Prediction with </a:t>
            </a:r>
            <a:r>
              <a:rPr b="1" lang="en" sz="1100">
                <a:solidFill>
                  <a:schemeClr val="lt1"/>
                </a:solidFill>
              </a:rPr>
              <a:t>YOLOv8n</a:t>
            </a:r>
            <a:endParaRPr>
              <a:solidFill>
                <a:schemeClr val="lt1"/>
              </a:solidFill>
            </a:endParaRPr>
          </a:p>
        </p:txBody>
      </p:sp>
      <p:sp>
        <p:nvSpPr>
          <p:cNvPr id="118" name="Google Shape;118;p18"/>
          <p:cNvSpPr txBox="1"/>
          <p:nvPr/>
        </p:nvSpPr>
        <p:spPr>
          <a:xfrm>
            <a:off x="2569638" y="0"/>
            <a:ext cx="4004700" cy="877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sz="1700">
                <a:solidFill>
                  <a:schemeClr val="lt1"/>
                </a:solidFill>
              </a:rPr>
              <a:t>SAHI: Slicing Aided Hyper Inference</a:t>
            </a:r>
            <a:endParaRPr b="1" sz="1700">
              <a:solidFill>
                <a:schemeClr val="lt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pic>
        <p:nvPicPr>
          <p:cNvPr id="119" name="Google Shape;119;p18"/>
          <p:cNvPicPr preferRelativeResize="0"/>
          <p:nvPr/>
        </p:nvPicPr>
        <p:blipFill>
          <a:blip r:embed="rId6">
            <a:alphaModFix/>
          </a:blip>
          <a:stretch>
            <a:fillRect/>
          </a:stretch>
        </p:blipFill>
        <p:spPr>
          <a:xfrm>
            <a:off x="1163013" y="470175"/>
            <a:ext cx="3873876" cy="2101578"/>
          </a:xfrm>
          <a:prstGeom prst="rect">
            <a:avLst/>
          </a:prstGeom>
          <a:noFill/>
          <a:ln>
            <a:noFill/>
          </a:ln>
        </p:spPr>
      </p:pic>
      <p:sp>
        <p:nvSpPr>
          <p:cNvPr id="120" name="Google Shape;120;p18"/>
          <p:cNvSpPr txBox="1"/>
          <p:nvPr/>
        </p:nvSpPr>
        <p:spPr>
          <a:xfrm>
            <a:off x="552338" y="3801250"/>
            <a:ext cx="2894100" cy="307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800">
                <a:solidFill>
                  <a:schemeClr val="lt1"/>
                </a:solidFill>
              </a:rPr>
              <a:t>*Total Inference Time calculated on given 1100 Test Images</a:t>
            </a:r>
            <a:endParaRPr sz="1200">
              <a:solidFill>
                <a:schemeClr val="lt1"/>
              </a:solidFill>
            </a:endParaRPr>
          </a:p>
        </p:txBody>
      </p:sp>
      <p:sp>
        <p:nvSpPr>
          <p:cNvPr id="121" name="Google Shape;121;p18"/>
          <p:cNvSpPr txBox="1"/>
          <p:nvPr/>
        </p:nvSpPr>
        <p:spPr>
          <a:xfrm>
            <a:off x="604538" y="4192100"/>
            <a:ext cx="2430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rPr>
              <a:t>slice_height = 213</a:t>
            </a:r>
            <a:endParaRPr sz="800">
              <a:solidFill>
                <a:schemeClr val="lt1"/>
              </a:solidFill>
            </a:endParaRPr>
          </a:p>
          <a:p>
            <a:pPr indent="0" lvl="0" marL="0" rtl="0" algn="l">
              <a:spcBef>
                <a:spcPts val="0"/>
              </a:spcBef>
              <a:spcAft>
                <a:spcPts val="0"/>
              </a:spcAft>
              <a:buNone/>
            </a:pPr>
            <a:r>
              <a:rPr lang="en" sz="800">
                <a:solidFill>
                  <a:schemeClr val="lt1"/>
                </a:solidFill>
              </a:rPr>
              <a:t>slice_width = 213</a:t>
            </a:r>
            <a:endParaRPr sz="800">
              <a:solidFill>
                <a:schemeClr val="lt1"/>
              </a:solidFill>
            </a:endParaRPr>
          </a:p>
          <a:p>
            <a:pPr indent="0" lvl="0" marL="0" rtl="0" algn="l">
              <a:spcBef>
                <a:spcPts val="0"/>
              </a:spcBef>
              <a:spcAft>
                <a:spcPts val="0"/>
              </a:spcAft>
              <a:buNone/>
            </a:pPr>
            <a:r>
              <a:rPr lang="en" sz="800">
                <a:solidFill>
                  <a:schemeClr val="lt1"/>
                </a:solidFill>
              </a:rPr>
              <a:t>overlap_height_ratio = 0.2</a:t>
            </a:r>
            <a:endParaRPr sz="800">
              <a:solidFill>
                <a:schemeClr val="lt1"/>
              </a:solidFill>
            </a:endParaRPr>
          </a:p>
          <a:p>
            <a:pPr indent="0" lvl="0" marL="0" rtl="0" algn="l">
              <a:spcBef>
                <a:spcPts val="0"/>
              </a:spcBef>
              <a:spcAft>
                <a:spcPts val="0"/>
              </a:spcAft>
              <a:buNone/>
            </a:pPr>
            <a:r>
              <a:rPr lang="en" sz="800">
                <a:solidFill>
                  <a:schemeClr val="lt1"/>
                </a:solidFill>
              </a:rPr>
              <a:t>overlap_width_ratio = 0.2 </a:t>
            </a:r>
            <a:endParaRPr sz="800">
              <a:solidFill>
                <a:schemeClr val="lt1"/>
              </a:solidFill>
            </a:endParaRPr>
          </a:p>
          <a:p>
            <a:pPr indent="0" lvl="0" marL="0" rtl="0" algn="l">
              <a:spcBef>
                <a:spcPts val="0"/>
              </a:spcBef>
              <a:spcAft>
                <a:spcPts val="0"/>
              </a:spcAft>
              <a:buNone/>
            </a:pPr>
            <a:r>
              <a:rPr lang="en" sz="800">
                <a:solidFill>
                  <a:schemeClr val="lt1"/>
                </a:solidFill>
              </a:rPr>
              <a:t>parameters in SAHI as it works best in our case.</a:t>
            </a:r>
            <a:endParaRPr sz="1200">
              <a:solidFill>
                <a:schemeClr val="lt1"/>
              </a:solidFill>
            </a:endParaRPr>
          </a:p>
        </p:txBody>
      </p:sp>
      <p:sp>
        <p:nvSpPr>
          <p:cNvPr id="122" name="Google Shape;122;p18"/>
          <p:cNvSpPr txBox="1"/>
          <p:nvPr/>
        </p:nvSpPr>
        <p:spPr>
          <a:xfrm>
            <a:off x="5513175" y="809950"/>
            <a:ext cx="27654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What is it?</a:t>
            </a:r>
            <a:endParaRPr b="1">
              <a:solidFill>
                <a:schemeClr val="lt1"/>
              </a:solidFill>
            </a:endParaRPr>
          </a:p>
          <a:p>
            <a:pPr indent="0" lvl="0" marL="0" rtl="0" algn="l">
              <a:spcBef>
                <a:spcPts val="0"/>
              </a:spcBef>
              <a:spcAft>
                <a:spcPts val="0"/>
              </a:spcAft>
              <a:buNone/>
            </a:pPr>
            <a:r>
              <a:t/>
            </a:r>
            <a:endParaRPr b="1" sz="600">
              <a:solidFill>
                <a:schemeClr val="lt1"/>
              </a:solidFill>
            </a:endParaRPr>
          </a:p>
          <a:p>
            <a:pPr indent="0" lvl="0" marL="0" rtl="0" algn="l">
              <a:spcBef>
                <a:spcPts val="0"/>
              </a:spcBef>
              <a:spcAft>
                <a:spcPts val="0"/>
              </a:spcAft>
              <a:buNone/>
            </a:pPr>
            <a:r>
              <a:rPr lang="en">
                <a:solidFill>
                  <a:schemeClr val="lt1"/>
                </a:solidFill>
              </a:rPr>
              <a:t>Performing inference over smaller slices of the original image and then merging the sliced predictions on the original image.</a:t>
            </a:r>
            <a:endParaRPr>
              <a:solidFill>
                <a:schemeClr val="lt1"/>
              </a:solidFill>
            </a:endParaRPr>
          </a:p>
        </p:txBody>
      </p:sp>
      <p:sp>
        <p:nvSpPr>
          <p:cNvPr id="123" name="Google Shape;123;p18"/>
          <p:cNvSpPr txBox="1"/>
          <p:nvPr/>
        </p:nvSpPr>
        <p:spPr>
          <a:xfrm>
            <a:off x="8570050" y="129300"/>
            <a:ext cx="5154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999999"/>
                </a:solidFill>
                <a:latin typeface="Archivo"/>
                <a:ea typeface="Archivo"/>
                <a:cs typeface="Archivo"/>
                <a:sym typeface="Archivo"/>
              </a:rPr>
              <a:t>#2</a:t>
            </a:r>
            <a:endParaRPr sz="1700">
              <a:solidFill>
                <a:srgbClr val="999999"/>
              </a:solidFill>
              <a:latin typeface="Archivo"/>
              <a:ea typeface="Archivo"/>
              <a:cs typeface="Archivo"/>
              <a:sym typeface="Archivo"/>
            </a:endParaRPr>
          </a:p>
        </p:txBody>
      </p:sp>
      <p:sp>
        <p:nvSpPr>
          <p:cNvPr id="124" name="Google Shape;124;p18"/>
          <p:cNvSpPr txBox="1"/>
          <p:nvPr/>
        </p:nvSpPr>
        <p:spPr>
          <a:xfrm>
            <a:off x="1858225" y="2484125"/>
            <a:ext cx="22878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200">
                <a:solidFill>
                  <a:schemeClr val="accent1"/>
                </a:solidFill>
                <a:uFill>
                  <a:noFill/>
                </a:uFill>
                <a:hlinkClick r:id="rId7">
                  <a:extLst>
                    <a:ext uri="{A12FA001-AC4F-418D-AE19-62706E023703}">
                      <ahyp:hlinkClr val="tx"/>
                    </a:ext>
                  </a:extLst>
                </a:hlinkClick>
              </a:rPr>
              <a:t>github.com/obss/sahi</a:t>
            </a:r>
            <a:endParaRPr sz="1200">
              <a:solidFill>
                <a:schemeClr val="accent1"/>
              </a:solidFill>
            </a:endParaRPr>
          </a:p>
          <a:p>
            <a:pPr indent="0" lvl="0" marL="0" rtl="0" algn="l">
              <a:spcBef>
                <a:spcPts val="0"/>
              </a:spcBef>
              <a:spcAft>
                <a:spcPts val="0"/>
              </a:spcAft>
              <a:buNone/>
            </a:pPr>
            <a:r>
              <a:t/>
            </a:r>
            <a:endParaRPr/>
          </a:p>
        </p:txBody>
      </p:sp>
      <p:graphicFrame>
        <p:nvGraphicFramePr>
          <p:cNvPr id="125" name="Google Shape;125;p18"/>
          <p:cNvGraphicFramePr/>
          <p:nvPr/>
        </p:nvGraphicFramePr>
        <p:xfrm>
          <a:off x="633538" y="2839225"/>
          <a:ext cx="3000000" cy="3000000"/>
        </p:xfrm>
        <a:graphic>
          <a:graphicData uri="http://schemas.openxmlformats.org/drawingml/2006/table">
            <a:tbl>
              <a:tblPr>
                <a:noFill/>
                <a:tableStyleId>{E8754604-29D6-4C45-82B9-21604D6A1A89}</a:tableStyleId>
              </a:tblPr>
              <a:tblGrid>
                <a:gridCol w="1058225"/>
                <a:gridCol w="1105575"/>
                <a:gridCol w="759925"/>
              </a:tblGrid>
              <a:tr h="101600">
                <a:tc>
                  <a:txBody>
                    <a:bodyPr/>
                    <a:lstStyle/>
                    <a:p>
                      <a:pPr indent="0" lvl="0" marL="0" rtl="0" algn="ctr">
                        <a:spcBef>
                          <a:spcPts val="0"/>
                        </a:spcBef>
                        <a:spcAft>
                          <a:spcPts val="0"/>
                        </a:spcAft>
                        <a:buNone/>
                      </a:pPr>
                      <a:r>
                        <a:rPr b="1" lang="en" sz="1000">
                          <a:solidFill>
                            <a:schemeClr val="lt1"/>
                          </a:solidFill>
                        </a:rPr>
                        <a:t>Pipeline</a:t>
                      </a:r>
                      <a:endParaRPr b="1" sz="1000">
                        <a:solidFill>
                          <a:schemeClr val="lt1"/>
                        </a:solidFill>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n" sz="1000">
                          <a:solidFill>
                            <a:schemeClr val="lt1"/>
                          </a:solidFill>
                        </a:rPr>
                        <a:t>Inference Time</a:t>
                      </a:r>
                      <a:endParaRPr b="1" sz="1000">
                        <a:solidFill>
                          <a:schemeClr val="lt1"/>
                        </a:solidFill>
                      </a:endParaRPr>
                    </a:p>
                    <a:p>
                      <a:pPr indent="0" lvl="0" marL="0" rtl="0" algn="ctr">
                        <a:spcBef>
                          <a:spcPts val="0"/>
                        </a:spcBef>
                        <a:spcAft>
                          <a:spcPts val="0"/>
                        </a:spcAft>
                        <a:buNone/>
                      </a:pPr>
                      <a:r>
                        <a:rPr b="1" lang="en" sz="800">
                          <a:solidFill>
                            <a:schemeClr val="lt1"/>
                          </a:solidFill>
                        </a:rPr>
                        <a:t>Tesla T4, PyTorch</a:t>
                      </a:r>
                      <a:endParaRPr b="1" sz="1000">
                        <a:solidFill>
                          <a:schemeClr val="lt1"/>
                        </a:solidFill>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b="1" lang="en" sz="1000">
                          <a:solidFill>
                            <a:schemeClr val="lt1"/>
                          </a:solidFill>
                        </a:rPr>
                        <a:t>mAP50</a:t>
                      </a:r>
                      <a:endParaRPr b="1" sz="1000">
                        <a:solidFill>
                          <a:schemeClr val="lt1"/>
                        </a:solidFill>
                      </a:endParaRPr>
                    </a:p>
                    <a:p>
                      <a:pPr indent="0" lvl="0" marL="0" rtl="0" algn="ctr">
                        <a:spcBef>
                          <a:spcPts val="0"/>
                        </a:spcBef>
                        <a:spcAft>
                          <a:spcPts val="0"/>
                        </a:spcAft>
                        <a:buClr>
                          <a:schemeClr val="dk1"/>
                        </a:buClr>
                        <a:buSzPts val="1100"/>
                        <a:buFont typeface="Arial"/>
                        <a:buNone/>
                      </a:pPr>
                      <a:r>
                        <a:rPr b="1" lang="en" sz="800">
                          <a:solidFill>
                            <a:schemeClr val="lt1"/>
                          </a:solidFill>
                        </a:rPr>
                        <a:t>val</a:t>
                      </a:r>
                      <a:endParaRPr b="1" sz="1000">
                        <a:solidFill>
                          <a:schemeClr val="lt1"/>
                        </a:solidFill>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54000">
                <a:tc>
                  <a:txBody>
                    <a:bodyPr/>
                    <a:lstStyle/>
                    <a:p>
                      <a:pPr indent="0" lvl="0" marL="0" rtl="0" algn="ctr">
                        <a:spcBef>
                          <a:spcPts val="0"/>
                        </a:spcBef>
                        <a:spcAft>
                          <a:spcPts val="0"/>
                        </a:spcAft>
                        <a:buNone/>
                      </a:pPr>
                      <a:r>
                        <a:rPr lang="en" sz="1000">
                          <a:solidFill>
                            <a:schemeClr val="lt1"/>
                          </a:solidFill>
                        </a:rPr>
                        <a:t>Yolov8n </a:t>
                      </a:r>
                      <a:endParaRPr sz="1000">
                        <a:solidFill>
                          <a:schemeClr val="lt1"/>
                        </a:solidFill>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39.42 sec</a:t>
                      </a:r>
                      <a:endParaRPr sz="1000">
                        <a:solidFill>
                          <a:schemeClr val="lt1"/>
                        </a:solidFill>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0.915</a:t>
                      </a:r>
                      <a:endParaRPr sz="1000">
                        <a:solidFill>
                          <a:schemeClr val="lt1"/>
                        </a:solidFill>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37925">
                <a:tc>
                  <a:txBody>
                    <a:bodyPr/>
                    <a:lstStyle/>
                    <a:p>
                      <a:pPr indent="0" lvl="0" marL="0" rtl="0" algn="ctr">
                        <a:spcBef>
                          <a:spcPts val="0"/>
                        </a:spcBef>
                        <a:spcAft>
                          <a:spcPts val="0"/>
                        </a:spcAft>
                        <a:buNone/>
                      </a:pPr>
                      <a:r>
                        <a:rPr lang="en" sz="1000">
                          <a:solidFill>
                            <a:schemeClr val="lt1"/>
                          </a:solidFill>
                        </a:rPr>
                        <a:t>Yolov8n + SAHI </a:t>
                      </a:r>
                      <a:endParaRPr sz="1000">
                        <a:solidFill>
                          <a:schemeClr val="lt1"/>
                        </a:solidFill>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314 sec</a:t>
                      </a:r>
                      <a:endParaRPr sz="1000">
                        <a:solidFill>
                          <a:schemeClr val="lt1"/>
                        </a:solidFill>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lt1"/>
                          </a:solidFill>
                        </a:rPr>
                        <a:t>0.795</a:t>
                      </a:r>
                      <a:endParaRPr sz="1000">
                        <a:solidFill>
                          <a:schemeClr val="lt1"/>
                        </a:solidFill>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9" name="Shape 129"/>
        <p:cNvGrpSpPr/>
        <p:nvPr/>
      </p:nvGrpSpPr>
      <p:grpSpPr>
        <a:xfrm>
          <a:off x="0" y="0"/>
          <a:ext cx="0" cy="0"/>
          <a:chOff x="0" y="0"/>
          <a:chExt cx="0" cy="0"/>
        </a:xfrm>
      </p:grpSpPr>
      <p:sp>
        <p:nvSpPr>
          <p:cNvPr id="130" name="Google Shape;130;p19"/>
          <p:cNvSpPr txBox="1"/>
          <p:nvPr/>
        </p:nvSpPr>
        <p:spPr>
          <a:xfrm>
            <a:off x="1294650" y="41500"/>
            <a:ext cx="65547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rgbClr val="FFFFFF"/>
                </a:solidFill>
                <a:latin typeface="Catamaran Medium"/>
                <a:ea typeface="Catamaran Medium"/>
                <a:cs typeface="Catamaran Medium"/>
                <a:sym typeface="Catamaran Medium"/>
              </a:rPr>
              <a:t>YOLOv8n predictions</a:t>
            </a:r>
            <a:r>
              <a:rPr lang="en" sz="3000">
                <a:solidFill>
                  <a:srgbClr val="FFFFFF"/>
                </a:solidFill>
                <a:latin typeface="Catamaran Medium"/>
                <a:ea typeface="Catamaran Medium"/>
                <a:cs typeface="Catamaran Medium"/>
                <a:sym typeface="Catamaran Medium"/>
              </a:rPr>
              <a:t> </a:t>
            </a:r>
            <a:endParaRPr sz="3000">
              <a:solidFill>
                <a:srgbClr val="FFFFFF"/>
              </a:solidFill>
              <a:latin typeface="Catamaran Medium"/>
              <a:ea typeface="Catamaran Medium"/>
              <a:cs typeface="Catamaran Medium"/>
              <a:sym typeface="Catamaran Medium"/>
            </a:endParaRPr>
          </a:p>
        </p:txBody>
      </p:sp>
      <p:pic>
        <p:nvPicPr>
          <p:cNvPr id="131" name="Google Shape;131;p19"/>
          <p:cNvPicPr preferRelativeResize="0"/>
          <p:nvPr/>
        </p:nvPicPr>
        <p:blipFill>
          <a:blip r:embed="rId4">
            <a:alphaModFix/>
          </a:blip>
          <a:stretch>
            <a:fillRect/>
          </a:stretch>
        </p:blipFill>
        <p:spPr>
          <a:xfrm>
            <a:off x="267925" y="2667756"/>
            <a:ext cx="1572390" cy="1673152"/>
          </a:xfrm>
          <a:prstGeom prst="rect">
            <a:avLst/>
          </a:prstGeom>
          <a:noFill/>
          <a:ln>
            <a:noFill/>
          </a:ln>
        </p:spPr>
      </p:pic>
      <p:pic>
        <p:nvPicPr>
          <p:cNvPr id="132" name="Google Shape;132;p19"/>
          <p:cNvPicPr preferRelativeResize="0"/>
          <p:nvPr/>
        </p:nvPicPr>
        <p:blipFill>
          <a:blip r:embed="rId5">
            <a:alphaModFix/>
          </a:blip>
          <a:stretch>
            <a:fillRect/>
          </a:stretch>
        </p:blipFill>
        <p:spPr>
          <a:xfrm>
            <a:off x="5531414" y="2667761"/>
            <a:ext cx="1572390" cy="1673152"/>
          </a:xfrm>
          <a:prstGeom prst="rect">
            <a:avLst/>
          </a:prstGeom>
          <a:noFill/>
          <a:ln>
            <a:noFill/>
          </a:ln>
        </p:spPr>
      </p:pic>
      <p:pic>
        <p:nvPicPr>
          <p:cNvPr id="133" name="Google Shape;133;p19"/>
          <p:cNvPicPr preferRelativeResize="0"/>
          <p:nvPr/>
        </p:nvPicPr>
        <p:blipFill>
          <a:blip r:embed="rId6">
            <a:alphaModFix/>
          </a:blip>
          <a:stretch>
            <a:fillRect/>
          </a:stretch>
        </p:blipFill>
        <p:spPr>
          <a:xfrm>
            <a:off x="7303685" y="2667761"/>
            <a:ext cx="1572390" cy="1673152"/>
          </a:xfrm>
          <a:prstGeom prst="rect">
            <a:avLst/>
          </a:prstGeom>
          <a:noFill/>
          <a:ln>
            <a:noFill/>
          </a:ln>
        </p:spPr>
      </p:pic>
      <p:pic>
        <p:nvPicPr>
          <p:cNvPr id="134" name="Google Shape;134;p19"/>
          <p:cNvPicPr preferRelativeResize="0"/>
          <p:nvPr/>
        </p:nvPicPr>
        <p:blipFill>
          <a:blip r:embed="rId7">
            <a:alphaModFix/>
          </a:blip>
          <a:stretch>
            <a:fillRect/>
          </a:stretch>
        </p:blipFill>
        <p:spPr>
          <a:xfrm>
            <a:off x="3767658" y="802588"/>
            <a:ext cx="1572390" cy="1673152"/>
          </a:xfrm>
          <a:prstGeom prst="rect">
            <a:avLst/>
          </a:prstGeom>
          <a:noFill/>
          <a:ln>
            <a:noFill/>
          </a:ln>
        </p:spPr>
      </p:pic>
      <p:pic>
        <p:nvPicPr>
          <p:cNvPr id="135" name="Google Shape;135;p19"/>
          <p:cNvPicPr preferRelativeResize="0"/>
          <p:nvPr/>
        </p:nvPicPr>
        <p:blipFill>
          <a:blip r:embed="rId8">
            <a:alphaModFix/>
          </a:blip>
          <a:stretch>
            <a:fillRect/>
          </a:stretch>
        </p:blipFill>
        <p:spPr>
          <a:xfrm>
            <a:off x="2013534" y="2667761"/>
            <a:ext cx="1572390" cy="1673152"/>
          </a:xfrm>
          <a:prstGeom prst="rect">
            <a:avLst/>
          </a:prstGeom>
          <a:noFill/>
          <a:ln>
            <a:noFill/>
          </a:ln>
        </p:spPr>
      </p:pic>
      <p:pic>
        <p:nvPicPr>
          <p:cNvPr id="136" name="Google Shape;136;p19"/>
          <p:cNvPicPr preferRelativeResize="0"/>
          <p:nvPr/>
        </p:nvPicPr>
        <p:blipFill>
          <a:blip r:embed="rId9">
            <a:alphaModFix/>
          </a:blip>
          <a:stretch>
            <a:fillRect/>
          </a:stretch>
        </p:blipFill>
        <p:spPr>
          <a:xfrm>
            <a:off x="3759143" y="2667761"/>
            <a:ext cx="1572390" cy="1673152"/>
          </a:xfrm>
          <a:prstGeom prst="rect">
            <a:avLst/>
          </a:prstGeom>
          <a:noFill/>
          <a:ln>
            <a:noFill/>
          </a:ln>
        </p:spPr>
      </p:pic>
      <p:pic>
        <p:nvPicPr>
          <p:cNvPr id="137" name="Google Shape;137;p19"/>
          <p:cNvPicPr preferRelativeResize="0"/>
          <p:nvPr/>
        </p:nvPicPr>
        <p:blipFill>
          <a:blip r:embed="rId10">
            <a:alphaModFix/>
          </a:blip>
          <a:stretch>
            <a:fillRect/>
          </a:stretch>
        </p:blipFill>
        <p:spPr>
          <a:xfrm>
            <a:off x="7295170" y="828438"/>
            <a:ext cx="1544611" cy="1643590"/>
          </a:xfrm>
          <a:prstGeom prst="rect">
            <a:avLst/>
          </a:prstGeom>
          <a:noFill/>
          <a:ln>
            <a:noFill/>
          </a:ln>
        </p:spPr>
      </p:pic>
      <p:pic>
        <p:nvPicPr>
          <p:cNvPr id="138" name="Google Shape;138;p19"/>
          <p:cNvPicPr preferRelativeResize="0"/>
          <p:nvPr/>
        </p:nvPicPr>
        <p:blipFill>
          <a:blip r:embed="rId11">
            <a:alphaModFix/>
          </a:blip>
          <a:stretch>
            <a:fillRect/>
          </a:stretch>
        </p:blipFill>
        <p:spPr>
          <a:xfrm>
            <a:off x="267925" y="828438"/>
            <a:ext cx="1544611" cy="1643590"/>
          </a:xfrm>
          <a:prstGeom prst="rect">
            <a:avLst/>
          </a:prstGeom>
          <a:noFill/>
          <a:ln>
            <a:noFill/>
          </a:ln>
        </p:spPr>
      </p:pic>
      <p:pic>
        <p:nvPicPr>
          <p:cNvPr id="139" name="Google Shape;139;p19"/>
          <p:cNvPicPr preferRelativeResize="0"/>
          <p:nvPr/>
        </p:nvPicPr>
        <p:blipFill>
          <a:blip r:embed="rId12">
            <a:alphaModFix/>
          </a:blip>
          <a:stretch>
            <a:fillRect/>
          </a:stretch>
        </p:blipFill>
        <p:spPr>
          <a:xfrm>
            <a:off x="5531414" y="802588"/>
            <a:ext cx="1572390" cy="1673152"/>
          </a:xfrm>
          <a:prstGeom prst="rect">
            <a:avLst/>
          </a:prstGeom>
          <a:noFill/>
          <a:ln>
            <a:noFill/>
          </a:ln>
        </p:spPr>
      </p:pic>
      <p:pic>
        <p:nvPicPr>
          <p:cNvPr id="140" name="Google Shape;140;p19"/>
          <p:cNvPicPr preferRelativeResize="0"/>
          <p:nvPr/>
        </p:nvPicPr>
        <p:blipFill>
          <a:blip r:embed="rId13">
            <a:alphaModFix/>
          </a:blip>
          <a:stretch>
            <a:fillRect/>
          </a:stretch>
        </p:blipFill>
        <p:spPr>
          <a:xfrm>
            <a:off x="2003902" y="813658"/>
            <a:ext cx="1572390" cy="1673152"/>
          </a:xfrm>
          <a:prstGeom prst="rect">
            <a:avLst/>
          </a:prstGeom>
          <a:noFill/>
          <a:ln>
            <a:noFill/>
          </a:ln>
        </p:spPr>
      </p:pic>
      <p:sp>
        <p:nvSpPr>
          <p:cNvPr id="141" name="Google Shape;141;p19"/>
          <p:cNvSpPr txBox="1"/>
          <p:nvPr/>
        </p:nvSpPr>
        <p:spPr>
          <a:xfrm>
            <a:off x="176100" y="4395925"/>
            <a:ext cx="8967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solidFill>
                  <a:srgbClr val="FFFFFF"/>
                </a:solidFill>
                <a:latin typeface="Helvetica Neue"/>
                <a:ea typeface="Helvetica Neue"/>
                <a:cs typeface="Helvetica Neue"/>
                <a:sym typeface="Helvetica Neue"/>
              </a:rPr>
              <a:t>The proposed algorithm exhibits good accuracy in cases </a:t>
            </a:r>
            <a:r>
              <a:rPr i="1" lang="en" sz="1200">
                <a:solidFill>
                  <a:srgbClr val="FFFFFF"/>
                </a:solidFill>
                <a:latin typeface="Helvetica Neue"/>
                <a:ea typeface="Helvetica Neue"/>
                <a:cs typeface="Helvetica Neue"/>
                <a:sym typeface="Helvetica Neue"/>
              </a:rPr>
              <a:t>where</a:t>
            </a:r>
            <a:r>
              <a:rPr i="1" lang="en" sz="1200">
                <a:solidFill>
                  <a:srgbClr val="FFFFFF"/>
                </a:solidFill>
                <a:latin typeface="Helvetica Neue"/>
                <a:ea typeface="Helvetica Neue"/>
                <a:cs typeface="Helvetica Neue"/>
                <a:sym typeface="Helvetica Neue"/>
              </a:rPr>
              <a:t> the fishes are extremely small, far off and with various distortions in the underwater images.</a:t>
            </a:r>
            <a:endParaRPr i="1"/>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5" name="Shape 145"/>
        <p:cNvGrpSpPr/>
        <p:nvPr/>
      </p:nvGrpSpPr>
      <p:grpSpPr>
        <a:xfrm>
          <a:off x="0" y="0"/>
          <a:ext cx="0" cy="0"/>
          <a:chOff x="0" y="0"/>
          <a:chExt cx="0" cy="0"/>
        </a:xfrm>
      </p:grpSpPr>
      <p:sp>
        <p:nvSpPr>
          <p:cNvPr id="146" name="Google Shape;146;p20"/>
          <p:cNvSpPr txBox="1"/>
          <p:nvPr/>
        </p:nvSpPr>
        <p:spPr>
          <a:xfrm>
            <a:off x="2882700" y="34950"/>
            <a:ext cx="33786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rgbClr val="FFFFFF"/>
                </a:solidFill>
                <a:latin typeface="Catamaran Medium"/>
                <a:ea typeface="Catamaran Medium"/>
                <a:cs typeface="Catamaran Medium"/>
                <a:sym typeface="Catamaran Medium"/>
              </a:rPr>
              <a:t>Future extensions</a:t>
            </a:r>
            <a:endParaRPr sz="3000">
              <a:solidFill>
                <a:srgbClr val="FFFFFF"/>
              </a:solidFill>
              <a:latin typeface="Catamaran Medium"/>
              <a:ea typeface="Catamaran Medium"/>
              <a:cs typeface="Catamaran Medium"/>
              <a:sym typeface="Catamaran Medium"/>
            </a:endParaRPr>
          </a:p>
        </p:txBody>
      </p:sp>
      <p:sp>
        <p:nvSpPr>
          <p:cNvPr id="147" name="Google Shape;147;p20"/>
          <p:cNvSpPr txBox="1"/>
          <p:nvPr/>
        </p:nvSpPr>
        <p:spPr>
          <a:xfrm>
            <a:off x="420600" y="1020175"/>
            <a:ext cx="8302800" cy="3632700"/>
          </a:xfrm>
          <a:prstGeom prst="rect">
            <a:avLst/>
          </a:prstGeom>
          <a:noFill/>
          <a:ln>
            <a:noFill/>
          </a:ln>
        </p:spPr>
        <p:txBody>
          <a:bodyPr anchorCtr="0" anchor="t" bIns="91425" lIns="91425" spcFirstLastPara="1" rIns="91425" wrap="square" tIns="91425">
            <a:spAutoFit/>
          </a:bodyPr>
          <a:lstStyle/>
          <a:p>
            <a:pPr indent="-317500" lvl="0" marL="457200" rtl="0" algn="l">
              <a:lnSpc>
                <a:spcPct val="100000"/>
              </a:lnSpc>
              <a:spcBef>
                <a:spcPts val="0"/>
              </a:spcBef>
              <a:spcAft>
                <a:spcPts val="0"/>
              </a:spcAft>
              <a:buClr>
                <a:schemeClr val="lt1"/>
              </a:buClr>
              <a:buSzPts val="1400"/>
              <a:buChar char="●"/>
            </a:pPr>
            <a:r>
              <a:rPr lang="en">
                <a:solidFill>
                  <a:schemeClr val="lt1"/>
                </a:solidFill>
              </a:rPr>
              <a:t>Detection performance can be achieved by training the model on a more diverse dataset, encompassing a wider range of object variations and scenarios.</a:t>
            </a:r>
            <a:endParaRPr>
              <a:solidFill>
                <a:schemeClr val="lt1"/>
              </a:solidFill>
            </a:endParaRPr>
          </a:p>
          <a:p>
            <a:pPr indent="0" lvl="0" marL="0" rtl="0" algn="l">
              <a:lnSpc>
                <a:spcPct val="100000"/>
              </a:lnSpc>
              <a:spcBef>
                <a:spcPts val="0"/>
              </a:spcBef>
              <a:spcAft>
                <a:spcPts val="0"/>
              </a:spcAft>
              <a:buNone/>
            </a:pPr>
            <a:r>
              <a:t/>
            </a:r>
            <a:endParaRPr>
              <a:solidFill>
                <a:schemeClr val="lt1"/>
              </a:solidFill>
            </a:endParaRPr>
          </a:p>
          <a:p>
            <a:pPr indent="-317500" lvl="0" marL="457200" rtl="0" algn="l">
              <a:lnSpc>
                <a:spcPct val="100000"/>
              </a:lnSpc>
              <a:spcBef>
                <a:spcPts val="0"/>
              </a:spcBef>
              <a:spcAft>
                <a:spcPts val="0"/>
              </a:spcAft>
              <a:buClr>
                <a:schemeClr val="lt1"/>
              </a:buClr>
              <a:buSzPts val="1400"/>
              <a:buChar char="●"/>
            </a:pPr>
            <a:r>
              <a:rPr lang="en">
                <a:solidFill>
                  <a:schemeClr val="lt1"/>
                </a:solidFill>
              </a:rPr>
              <a:t>Ensemble learning techniques, such as Non-max suppression and other methods, can be effectively utilized to enhance object detection performance by combining the predictions of multiple models. </a:t>
            </a:r>
            <a:endParaRPr>
              <a:solidFill>
                <a:schemeClr val="lt1"/>
              </a:solidFill>
            </a:endParaRPr>
          </a:p>
          <a:p>
            <a:pPr indent="0" lvl="0" marL="457200" rtl="0" algn="l">
              <a:lnSpc>
                <a:spcPct val="100000"/>
              </a:lnSpc>
              <a:spcBef>
                <a:spcPts val="0"/>
              </a:spcBef>
              <a:spcAft>
                <a:spcPts val="0"/>
              </a:spcAft>
              <a:buNone/>
            </a:pPr>
            <a:r>
              <a:t/>
            </a:r>
            <a:endParaRPr>
              <a:solidFill>
                <a:schemeClr val="lt1"/>
              </a:solidFill>
            </a:endParaRPr>
          </a:p>
          <a:p>
            <a:pPr indent="-317500" lvl="0" marL="457200" rtl="0" algn="l">
              <a:lnSpc>
                <a:spcPct val="100000"/>
              </a:lnSpc>
              <a:spcBef>
                <a:spcPts val="0"/>
              </a:spcBef>
              <a:spcAft>
                <a:spcPts val="0"/>
              </a:spcAft>
              <a:buClr>
                <a:schemeClr val="lt1"/>
              </a:buClr>
              <a:buSzPts val="1400"/>
              <a:buChar char="●"/>
            </a:pPr>
            <a:r>
              <a:rPr lang="en">
                <a:solidFill>
                  <a:schemeClr val="lt1"/>
                </a:solidFill>
              </a:rPr>
              <a:t>Deployment of a high-performance API for expedited outcomes and accessibility</a:t>
            </a:r>
            <a:endParaRPr>
              <a:solidFill>
                <a:schemeClr val="lt1"/>
              </a:solidFill>
            </a:endParaRPr>
          </a:p>
          <a:p>
            <a:pPr indent="0" lvl="0" marL="457200" rtl="0" algn="l">
              <a:lnSpc>
                <a:spcPct val="100000"/>
              </a:lnSpc>
              <a:spcBef>
                <a:spcPts val="0"/>
              </a:spcBef>
              <a:spcAft>
                <a:spcPts val="0"/>
              </a:spcAft>
              <a:buNone/>
            </a:pPr>
            <a:r>
              <a:t/>
            </a:r>
            <a:endParaRPr>
              <a:solidFill>
                <a:schemeClr val="lt1"/>
              </a:solidFill>
            </a:endParaRPr>
          </a:p>
          <a:p>
            <a:pPr indent="-317500" lvl="0" marL="457200" rtl="0" algn="l">
              <a:lnSpc>
                <a:spcPct val="100000"/>
              </a:lnSpc>
              <a:spcBef>
                <a:spcPts val="0"/>
              </a:spcBef>
              <a:spcAft>
                <a:spcPts val="0"/>
              </a:spcAft>
              <a:buClr>
                <a:schemeClr val="lt1"/>
              </a:buClr>
              <a:buSzPts val="1400"/>
              <a:buChar char="●"/>
            </a:pPr>
            <a:r>
              <a:rPr lang="en">
                <a:solidFill>
                  <a:schemeClr val="lt1"/>
                </a:solidFill>
              </a:rPr>
              <a:t>Hyperparameter tuning can be performed (computation power limitation)</a:t>
            </a:r>
            <a:endParaRPr>
              <a:solidFill>
                <a:schemeClr val="lt1"/>
              </a:solidFill>
            </a:endParaRPr>
          </a:p>
          <a:p>
            <a:pPr indent="0" lvl="0" marL="457200" rtl="0" algn="l">
              <a:lnSpc>
                <a:spcPct val="100000"/>
              </a:lnSpc>
              <a:spcBef>
                <a:spcPts val="0"/>
              </a:spcBef>
              <a:spcAft>
                <a:spcPts val="0"/>
              </a:spcAft>
              <a:buNone/>
            </a:pPr>
            <a:r>
              <a:t/>
            </a:r>
            <a:endParaRPr>
              <a:solidFill>
                <a:schemeClr val="lt1"/>
              </a:solidFill>
            </a:endParaRPr>
          </a:p>
          <a:p>
            <a:pPr indent="-317500" lvl="0" marL="457200" rtl="0" algn="l">
              <a:lnSpc>
                <a:spcPct val="100000"/>
              </a:lnSpc>
              <a:spcBef>
                <a:spcPts val="0"/>
              </a:spcBef>
              <a:spcAft>
                <a:spcPts val="0"/>
              </a:spcAft>
              <a:buClr>
                <a:schemeClr val="lt1"/>
              </a:buClr>
              <a:buSzPts val="1400"/>
              <a:buChar char="●"/>
            </a:pPr>
            <a:r>
              <a:rPr lang="en">
                <a:solidFill>
                  <a:schemeClr val="lt1"/>
                </a:solidFill>
              </a:rPr>
              <a:t>Implementing and testing “Adaptive” image preprocessing techniques </a:t>
            </a:r>
            <a:endParaRPr>
              <a:solidFill>
                <a:schemeClr val="lt1"/>
              </a:solidFill>
            </a:endParaRPr>
          </a:p>
          <a:p>
            <a:pPr indent="0" lvl="0" marL="457200" rtl="0" algn="l">
              <a:lnSpc>
                <a:spcPct val="100000"/>
              </a:lnSpc>
              <a:spcBef>
                <a:spcPts val="0"/>
              </a:spcBef>
              <a:spcAft>
                <a:spcPts val="0"/>
              </a:spcAft>
              <a:buNone/>
            </a:pPr>
            <a:r>
              <a:t/>
            </a:r>
            <a:endParaRPr>
              <a:solidFill>
                <a:schemeClr val="lt1"/>
              </a:solidFill>
            </a:endParaRPr>
          </a:p>
          <a:p>
            <a:pPr indent="-317500" lvl="0" marL="457200" rtl="0" algn="l">
              <a:lnSpc>
                <a:spcPct val="100000"/>
              </a:lnSpc>
              <a:spcBef>
                <a:spcPts val="0"/>
              </a:spcBef>
              <a:spcAft>
                <a:spcPts val="0"/>
              </a:spcAft>
              <a:buClr>
                <a:schemeClr val="lt1"/>
              </a:buClr>
              <a:buSzPts val="1400"/>
              <a:buChar char="●"/>
            </a:pPr>
            <a:r>
              <a:rPr lang="en">
                <a:solidFill>
                  <a:schemeClr val="lt1"/>
                </a:solidFill>
              </a:rPr>
              <a:t>Conduct thorough research and benchmarking of different quantization methods to optimize the performance of YOLOv8 </a:t>
            </a:r>
            <a:endParaRPr>
              <a:solidFill>
                <a:schemeClr val="lt1"/>
              </a:solidFill>
            </a:endParaRPr>
          </a:p>
          <a:p>
            <a:pPr indent="0" lvl="0" marL="0" rtl="0" algn="l">
              <a:lnSpc>
                <a:spcPct val="150000"/>
              </a:lnSpc>
              <a:spcBef>
                <a:spcPts val="0"/>
              </a:spcBef>
              <a:spcAft>
                <a:spcPts val="0"/>
              </a:spcAft>
              <a:buNone/>
            </a:pPr>
            <a:r>
              <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1" name="Shape 151"/>
        <p:cNvGrpSpPr/>
        <p:nvPr/>
      </p:nvGrpSpPr>
      <p:grpSpPr>
        <a:xfrm>
          <a:off x="0" y="0"/>
          <a:ext cx="0" cy="0"/>
          <a:chOff x="0" y="0"/>
          <a:chExt cx="0" cy="0"/>
        </a:xfrm>
      </p:grpSpPr>
      <p:sp>
        <p:nvSpPr>
          <p:cNvPr id="152" name="Google Shape;152;p21"/>
          <p:cNvSpPr txBox="1"/>
          <p:nvPr/>
        </p:nvSpPr>
        <p:spPr>
          <a:xfrm>
            <a:off x="1160925" y="625325"/>
            <a:ext cx="6985200" cy="1662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600">
                <a:solidFill>
                  <a:srgbClr val="FFFFFF"/>
                </a:solidFill>
                <a:latin typeface="Catamaran Medium"/>
                <a:ea typeface="Catamaran Medium"/>
                <a:cs typeface="Catamaran Medium"/>
                <a:sym typeface="Catamaran Medium"/>
              </a:rPr>
              <a:t>Thank You !</a:t>
            </a:r>
            <a:endParaRPr sz="9600">
              <a:solidFill>
                <a:srgbClr val="FFFFFF"/>
              </a:solidFill>
              <a:latin typeface="Catamaran Medium"/>
              <a:ea typeface="Catamaran Medium"/>
              <a:cs typeface="Catamaran Medium"/>
              <a:sym typeface="Catamaran Medium"/>
            </a:endParaRPr>
          </a:p>
        </p:txBody>
      </p:sp>
      <p:sp>
        <p:nvSpPr>
          <p:cNvPr id="153" name="Google Shape;153;p21"/>
          <p:cNvSpPr txBox="1"/>
          <p:nvPr/>
        </p:nvSpPr>
        <p:spPr>
          <a:xfrm>
            <a:off x="173375" y="4454625"/>
            <a:ext cx="24468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lt1"/>
                </a:solidFill>
              </a:rPr>
              <a:t>Reach out to Sshubam Verma!</a:t>
            </a:r>
            <a:endParaRPr sz="1300">
              <a:solidFill>
                <a:schemeClr val="lt1"/>
              </a:solidFill>
            </a:endParaRPr>
          </a:p>
        </p:txBody>
      </p:sp>
      <p:pic>
        <p:nvPicPr>
          <p:cNvPr id="154" name="Google Shape;154;p21"/>
          <p:cNvPicPr preferRelativeResize="0"/>
          <p:nvPr/>
        </p:nvPicPr>
        <p:blipFill>
          <a:blip r:embed="rId4">
            <a:alphaModFix/>
          </a:blip>
          <a:stretch>
            <a:fillRect/>
          </a:stretch>
        </p:blipFill>
        <p:spPr>
          <a:xfrm>
            <a:off x="423325" y="2836200"/>
            <a:ext cx="1530274" cy="1530274"/>
          </a:xfrm>
          <a:prstGeom prst="rect">
            <a:avLst/>
          </a:prstGeom>
          <a:noFill/>
          <a:ln>
            <a:noFill/>
          </a:ln>
        </p:spPr>
      </p:pic>
      <p:pic>
        <p:nvPicPr>
          <p:cNvPr id="155" name="Google Shape;155;p21"/>
          <p:cNvPicPr preferRelativeResize="0"/>
          <p:nvPr/>
        </p:nvPicPr>
        <p:blipFill>
          <a:blip r:embed="rId5">
            <a:alphaModFix/>
          </a:blip>
          <a:stretch>
            <a:fillRect/>
          </a:stretch>
        </p:blipFill>
        <p:spPr>
          <a:xfrm>
            <a:off x="7248513" y="2836200"/>
            <a:ext cx="1530274" cy="1530274"/>
          </a:xfrm>
          <a:prstGeom prst="rect">
            <a:avLst/>
          </a:prstGeom>
          <a:noFill/>
          <a:ln>
            <a:noFill/>
          </a:ln>
        </p:spPr>
      </p:pic>
      <p:sp>
        <p:nvSpPr>
          <p:cNvPr id="156" name="Google Shape;156;p21"/>
          <p:cNvSpPr txBox="1"/>
          <p:nvPr/>
        </p:nvSpPr>
        <p:spPr>
          <a:xfrm>
            <a:off x="6945500" y="4454625"/>
            <a:ext cx="21363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lt1"/>
                </a:solidFill>
              </a:rPr>
              <a:t>Reach out to Sparsh Jain!</a:t>
            </a:r>
            <a:endParaRPr sz="13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